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9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9494" y="2396743"/>
            <a:ext cx="6573011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3245" y="1845640"/>
            <a:ext cx="5985509" cy="1618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90706" y="2441841"/>
              <a:ext cx="5942330" cy="1998345"/>
            </a:xfrm>
            <a:custGeom>
              <a:avLst/>
              <a:gdLst/>
              <a:ahLst/>
              <a:cxnLst/>
              <a:rect l="l" t="t" r="r" b="b"/>
              <a:pathLst>
                <a:path w="5942330" h="1998345">
                  <a:moveTo>
                    <a:pt x="2219871" y="1830666"/>
                  </a:moveTo>
                  <a:lnTo>
                    <a:pt x="2204859" y="1831695"/>
                  </a:lnTo>
                  <a:lnTo>
                    <a:pt x="2034387" y="1848408"/>
                  </a:lnTo>
                  <a:lnTo>
                    <a:pt x="1967217" y="1853311"/>
                  </a:lnTo>
                  <a:lnTo>
                    <a:pt x="1910600" y="1855304"/>
                  </a:lnTo>
                  <a:lnTo>
                    <a:pt x="1847088" y="1854301"/>
                  </a:lnTo>
                  <a:lnTo>
                    <a:pt x="1784832" y="1851418"/>
                  </a:lnTo>
                  <a:lnTo>
                    <a:pt x="1723948" y="1846846"/>
                  </a:lnTo>
                  <a:lnTo>
                    <a:pt x="1664589" y="1840776"/>
                  </a:lnTo>
                  <a:lnTo>
                    <a:pt x="1606880" y="1833410"/>
                  </a:lnTo>
                  <a:lnTo>
                    <a:pt x="1550949" y="1824913"/>
                  </a:lnTo>
                  <a:lnTo>
                    <a:pt x="1496936" y="1815503"/>
                  </a:lnTo>
                  <a:lnTo>
                    <a:pt x="1444967" y="1805368"/>
                  </a:lnTo>
                  <a:lnTo>
                    <a:pt x="1395183" y="1794675"/>
                  </a:lnTo>
                  <a:lnTo>
                    <a:pt x="1347711" y="1783638"/>
                  </a:lnTo>
                  <a:lnTo>
                    <a:pt x="1302677" y="1772450"/>
                  </a:lnTo>
                  <a:lnTo>
                    <a:pt x="1260221" y="1761286"/>
                  </a:lnTo>
                  <a:lnTo>
                    <a:pt x="1183576" y="1739823"/>
                  </a:lnTo>
                  <a:lnTo>
                    <a:pt x="1020508" y="1692503"/>
                  </a:lnTo>
                  <a:lnTo>
                    <a:pt x="896289" y="1657337"/>
                  </a:lnTo>
                  <a:lnTo>
                    <a:pt x="850239" y="1642554"/>
                  </a:lnTo>
                  <a:lnTo>
                    <a:pt x="819873" y="1629816"/>
                  </a:lnTo>
                  <a:lnTo>
                    <a:pt x="808926" y="1619237"/>
                  </a:lnTo>
                  <a:lnTo>
                    <a:pt x="812126" y="1615478"/>
                  </a:lnTo>
                  <a:lnTo>
                    <a:pt x="821270" y="1610715"/>
                  </a:lnTo>
                  <a:lnTo>
                    <a:pt x="835698" y="1604606"/>
                  </a:lnTo>
                  <a:lnTo>
                    <a:pt x="854760" y="1596834"/>
                  </a:lnTo>
                  <a:lnTo>
                    <a:pt x="877785" y="1587055"/>
                  </a:lnTo>
                  <a:lnTo>
                    <a:pt x="904113" y="1574952"/>
                  </a:lnTo>
                  <a:lnTo>
                    <a:pt x="933081" y="1560207"/>
                  </a:lnTo>
                  <a:lnTo>
                    <a:pt x="964044" y="1542465"/>
                  </a:lnTo>
                  <a:lnTo>
                    <a:pt x="991323" y="1524685"/>
                  </a:lnTo>
                  <a:lnTo>
                    <a:pt x="996327" y="1521434"/>
                  </a:lnTo>
                  <a:lnTo>
                    <a:pt x="1029258" y="1496758"/>
                  </a:lnTo>
                  <a:lnTo>
                    <a:pt x="1062202" y="1468120"/>
                  </a:lnTo>
                  <a:lnTo>
                    <a:pt x="1094486" y="1435201"/>
                  </a:lnTo>
                  <a:lnTo>
                    <a:pt x="1125435" y="1397647"/>
                  </a:lnTo>
                  <a:lnTo>
                    <a:pt x="1154417" y="1355166"/>
                  </a:lnTo>
                  <a:lnTo>
                    <a:pt x="1180744" y="1307401"/>
                  </a:lnTo>
                  <a:lnTo>
                    <a:pt x="1203769" y="1254048"/>
                  </a:lnTo>
                  <a:lnTo>
                    <a:pt x="1222832" y="1194765"/>
                  </a:lnTo>
                  <a:lnTo>
                    <a:pt x="1237259" y="1129220"/>
                  </a:lnTo>
                  <a:lnTo>
                    <a:pt x="1246403" y="1057097"/>
                  </a:lnTo>
                  <a:lnTo>
                    <a:pt x="1249603" y="978065"/>
                  </a:lnTo>
                  <a:lnTo>
                    <a:pt x="1248333" y="930719"/>
                  </a:lnTo>
                  <a:lnTo>
                    <a:pt x="1244511" y="884389"/>
                  </a:lnTo>
                  <a:lnTo>
                    <a:pt x="1238097" y="839190"/>
                  </a:lnTo>
                  <a:lnTo>
                    <a:pt x="1229055" y="795274"/>
                  </a:lnTo>
                  <a:lnTo>
                    <a:pt x="1217371" y="752754"/>
                  </a:lnTo>
                  <a:lnTo>
                    <a:pt x="1202982" y="711784"/>
                  </a:lnTo>
                  <a:lnTo>
                    <a:pt x="1185862" y="672477"/>
                  </a:lnTo>
                  <a:lnTo>
                    <a:pt x="1165948" y="634923"/>
                  </a:lnTo>
                  <a:lnTo>
                    <a:pt x="1143317" y="599440"/>
                  </a:lnTo>
                  <a:lnTo>
                    <a:pt x="1117815" y="565975"/>
                  </a:lnTo>
                  <a:lnTo>
                    <a:pt x="1089456" y="534708"/>
                  </a:lnTo>
                  <a:lnTo>
                    <a:pt x="1058202" y="505790"/>
                  </a:lnTo>
                  <a:lnTo>
                    <a:pt x="1024001" y="479348"/>
                  </a:lnTo>
                  <a:lnTo>
                    <a:pt x="1022946" y="478675"/>
                  </a:lnTo>
                  <a:lnTo>
                    <a:pt x="1022946" y="1031354"/>
                  </a:lnTo>
                  <a:lnTo>
                    <a:pt x="1021549" y="1079296"/>
                  </a:lnTo>
                  <a:lnTo>
                    <a:pt x="1017308" y="1126413"/>
                  </a:lnTo>
                  <a:lnTo>
                    <a:pt x="1010170" y="1172413"/>
                  </a:lnTo>
                  <a:lnTo>
                    <a:pt x="1000074" y="1216977"/>
                  </a:lnTo>
                  <a:lnTo>
                    <a:pt x="986980" y="1259776"/>
                  </a:lnTo>
                  <a:lnTo>
                    <a:pt x="970813" y="1300505"/>
                  </a:lnTo>
                  <a:lnTo>
                    <a:pt x="951534" y="1338846"/>
                  </a:lnTo>
                  <a:lnTo>
                    <a:pt x="929068" y="1374495"/>
                  </a:lnTo>
                  <a:lnTo>
                    <a:pt x="903363" y="1407134"/>
                  </a:lnTo>
                  <a:lnTo>
                    <a:pt x="874382" y="1436433"/>
                  </a:lnTo>
                  <a:lnTo>
                    <a:pt x="842035" y="1462087"/>
                  </a:lnTo>
                  <a:lnTo>
                    <a:pt x="806297" y="1483779"/>
                  </a:lnTo>
                  <a:lnTo>
                    <a:pt x="767105" y="1501203"/>
                  </a:lnTo>
                  <a:lnTo>
                    <a:pt x="724382" y="1514043"/>
                  </a:lnTo>
                  <a:lnTo>
                    <a:pt x="678103" y="1521980"/>
                  </a:lnTo>
                  <a:lnTo>
                    <a:pt x="628180" y="1524685"/>
                  </a:lnTo>
                  <a:lnTo>
                    <a:pt x="575995" y="1521536"/>
                  </a:lnTo>
                  <a:lnTo>
                    <a:pt x="528256" y="1512404"/>
                  </a:lnTo>
                  <a:lnTo>
                    <a:pt x="484809" y="1497749"/>
                  </a:lnTo>
                  <a:lnTo>
                    <a:pt x="445477" y="1478051"/>
                  </a:lnTo>
                  <a:lnTo>
                    <a:pt x="410108" y="1453794"/>
                  </a:lnTo>
                  <a:lnTo>
                    <a:pt x="378523" y="1425422"/>
                  </a:lnTo>
                  <a:lnTo>
                    <a:pt x="350558" y="1393431"/>
                  </a:lnTo>
                  <a:lnTo>
                    <a:pt x="326047" y="1358290"/>
                  </a:lnTo>
                  <a:lnTo>
                    <a:pt x="304825" y="1320469"/>
                  </a:lnTo>
                  <a:lnTo>
                    <a:pt x="286727" y="1280439"/>
                  </a:lnTo>
                  <a:lnTo>
                    <a:pt x="271589" y="1238681"/>
                  </a:lnTo>
                  <a:lnTo>
                    <a:pt x="259232" y="1195641"/>
                  </a:lnTo>
                  <a:lnTo>
                    <a:pt x="249491" y="1151826"/>
                  </a:lnTo>
                  <a:lnTo>
                    <a:pt x="242214" y="1107681"/>
                  </a:lnTo>
                  <a:lnTo>
                    <a:pt x="237210" y="1063701"/>
                  </a:lnTo>
                  <a:lnTo>
                    <a:pt x="234340" y="1020330"/>
                  </a:lnTo>
                  <a:lnTo>
                    <a:pt x="233413" y="978065"/>
                  </a:lnTo>
                  <a:lnTo>
                    <a:pt x="234823" y="930135"/>
                  </a:lnTo>
                  <a:lnTo>
                    <a:pt x="239064" y="883005"/>
                  </a:lnTo>
                  <a:lnTo>
                    <a:pt x="246202" y="837006"/>
                  </a:lnTo>
                  <a:lnTo>
                    <a:pt x="256286" y="792454"/>
                  </a:lnTo>
                  <a:lnTo>
                    <a:pt x="269392" y="749642"/>
                  </a:lnTo>
                  <a:lnTo>
                    <a:pt x="285546" y="708914"/>
                  </a:lnTo>
                  <a:lnTo>
                    <a:pt x="304838" y="670572"/>
                  </a:lnTo>
                  <a:lnTo>
                    <a:pt x="327304" y="634923"/>
                  </a:lnTo>
                  <a:lnTo>
                    <a:pt x="352996" y="602297"/>
                  </a:lnTo>
                  <a:lnTo>
                    <a:pt x="381990" y="572998"/>
                  </a:lnTo>
                  <a:lnTo>
                    <a:pt x="414324" y="547331"/>
                  </a:lnTo>
                  <a:lnTo>
                    <a:pt x="450062" y="525640"/>
                  </a:lnTo>
                  <a:lnTo>
                    <a:pt x="489267" y="508215"/>
                  </a:lnTo>
                  <a:lnTo>
                    <a:pt x="531977" y="495376"/>
                  </a:lnTo>
                  <a:lnTo>
                    <a:pt x="578269" y="487451"/>
                  </a:lnTo>
                  <a:lnTo>
                    <a:pt x="628180" y="484733"/>
                  </a:lnTo>
                  <a:lnTo>
                    <a:pt x="680377" y="487794"/>
                  </a:lnTo>
                  <a:lnTo>
                    <a:pt x="728116" y="496849"/>
                  </a:lnTo>
                  <a:lnTo>
                    <a:pt x="771563" y="511429"/>
                  </a:lnTo>
                  <a:lnTo>
                    <a:pt x="810895" y="531063"/>
                  </a:lnTo>
                  <a:lnTo>
                    <a:pt x="846264" y="555282"/>
                  </a:lnTo>
                  <a:lnTo>
                    <a:pt x="877849" y="583603"/>
                  </a:lnTo>
                  <a:lnTo>
                    <a:pt x="905814" y="615569"/>
                  </a:lnTo>
                  <a:lnTo>
                    <a:pt x="930313" y="650697"/>
                  </a:lnTo>
                  <a:lnTo>
                    <a:pt x="951534" y="688517"/>
                  </a:lnTo>
                  <a:lnTo>
                    <a:pt x="969632" y="728560"/>
                  </a:lnTo>
                  <a:lnTo>
                    <a:pt x="984783" y="770356"/>
                  </a:lnTo>
                  <a:lnTo>
                    <a:pt x="997140" y="813422"/>
                  </a:lnTo>
                  <a:lnTo>
                    <a:pt x="1006881" y="857288"/>
                  </a:lnTo>
                  <a:lnTo>
                    <a:pt x="1014158" y="901496"/>
                  </a:lnTo>
                  <a:lnTo>
                    <a:pt x="1019149" y="945553"/>
                  </a:lnTo>
                  <a:lnTo>
                    <a:pt x="1022032" y="988999"/>
                  </a:lnTo>
                  <a:lnTo>
                    <a:pt x="1022946" y="1031354"/>
                  </a:lnTo>
                  <a:lnTo>
                    <a:pt x="1022946" y="478675"/>
                  </a:lnTo>
                  <a:lnTo>
                    <a:pt x="986840" y="455510"/>
                  </a:lnTo>
                  <a:lnTo>
                    <a:pt x="946683" y="434428"/>
                  </a:lnTo>
                  <a:lnTo>
                    <a:pt x="903490" y="416217"/>
                  </a:lnTo>
                  <a:lnTo>
                    <a:pt x="857224" y="401015"/>
                  </a:lnTo>
                  <a:lnTo>
                    <a:pt x="807859" y="388962"/>
                  </a:lnTo>
                  <a:lnTo>
                    <a:pt x="755357" y="380187"/>
                  </a:lnTo>
                  <a:lnTo>
                    <a:pt x="699681" y="374815"/>
                  </a:lnTo>
                  <a:lnTo>
                    <a:pt x="640803" y="372999"/>
                  </a:lnTo>
                  <a:lnTo>
                    <a:pt x="587222" y="374662"/>
                  </a:lnTo>
                  <a:lnTo>
                    <a:pt x="535889" y="379577"/>
                  </a:lnTo>
                  <a:lnTo>
                    <a:pt x="486829" y="387629"/>
                  </a:lnTo>
                  <a:lnTo>
                    <a:pt x="440055" y="398691"/>
                  </a:lnTo>
                  <a:lnTo>
                    <a:pt x="395566" y="412661"/>
                  </a:lnTo>
                  <a:lnTo>
                    <a:pt x="353377" y="429412"/>
                  </a:lnTo>
                  <a:lnTo>
                    <a:pt x="313512" y="448830"/>
                  </a:lnTo>
                  <a:lnTo>
                    <a:pt x="275971" y="470789"/>
                  </a:lnTo>
                  <a:lnTo>
                    <a:pt x="240766" y="495198"/>
                  </a:lnTo>
                  <a:lnTo>
                    <a:pt x="207911" y="521919"/>
                  </a:lnTo>
                  <a:lnTo>
                    <a:pt x="177419" y="550849"/>
                  </a:lnTo>
                  <a:lnTo>
                    <a:pt x="149288" y="581850"/>
                  </a:lnTo>
                  <a:lnTo>
                    <a:pt x="123558" y="614832"/>
                  </a:lnTo>
                  <a:lnTo>
                    <a:pt x="100215" y="649668"/>
                  </a:lnTo>
                  <a:lnTo>
                    <a:pt x="79286" y="686244"/>
                  </a:lnTo>
                  <a:lnTo>
                    <a:pt x="60769" y="724433"/>
                  </a:lnTo>
                  <a:lnTo>
                    <a:pt x="44678" y="764120"/>
                  </a:lnTo>
                  <a:lnTo>
                    <a:pt x="31038" y="805205"/>
                  </a:lnTo>
                  <a:lnTo>
                    <a:pt x="19862" y="847559"/>
                  </a:lnTo>
                  <a:lnTo>
                    <a:pt x="11137" y="891057"/>
                  </a:lnTo>
                  <a:lnTo>
                    <a:pt x="4889" y="935609"/>
                  </a:lnTo>
                  <a:lnTo>
                    <a:pt x="1143" y="981075"/>
                  </a:lnTo>
                  <a:lnTo>
                    <a:pt x="76" y="1020330"/>
                  </a:lnTo>
                  <a:lnTo>
                    <a:pt x="0" y="1031354"/>
                  </a:lnTo>
                  <a:lnTo>
                    <a:pt x="1219" y="1072781"/>
                  </a:lnTo>
                  <a:lnTo>
                    <a:pt x="5245" y="1117523"/>
                  </a:lnTo>
                  <a:lnTo>
                    <a:pt x="12014" y="1161440"/>
                  </a:lnTo>
                  <a:lnTo>
                    <a:pt x="21564" y="1204379"/>
                  </a:lnTo>
                  <a:lnTo>
                    <a:pt x="33959" y="1246225"/>
                  </a:lnTo>
                  <a:lnTo>
                    <a:pt x="49250" y="1286840"/>
                  </a:lnTo>
                  <a:lnTo>
                    <a:pt x="67475" y="1326083"/>
                  </a:lnTo>
                  <a:lnTo>
                    <a:pt x="88684" y="1363827"/>
                  </a:lnTo>
                  <a:lnTo>
                    <a:pt x="112915" y="1399921"/>
                  </a:lnTo>
                  <a:lnTo>
                    <a:pt x="140246" y="1434249"/>
                  </a:lnTo>
                  <a:lnTo>
                    <a:pt x="170688" y="1466672"/>
                  </a:lnTo>
                  <a:lnTo>
                    <a:pt x="204317" y="1497063"/>
                  </a:lnTo>
                  <a:lnTo>
                    <a:pt x="241185" y="1525270"/>
                  </a:lnTo>
                  <a:lnTo>
                    <a:pt x="281305" y="1551165"/>
                  </a:lnTo>
                  <a:lnTo>
                    <a:pt x="324764" y="1574622"/>
                  </a:lnTo>
                  <a:lnTo>
                    <a:pt x="371589" y="1595501"/>
                  </a:lnTo>
                  <a:lnTo>
                    <a:pt x="421843" y="1613662"/>
                  </a:lnTo>
                  <a:lnTo>
                    <a:pt x="475551" y="1628978"/>
                  </a:lnTo>
                  <a:lnTo>
                    <a:pt x="496862" y="1633982"/>
                  </a:lnTo>
                  <a:lnTo>
                    <a:pt x="507111" y="1636864"/>
                  </a:lnTo>
                  <a:lnTo>
                    <a:pt x="520306" y="1641576"/>
                  </a:lnTo>
                  <a:lnTo>
                    <a:pt x="786904" y="1752257"/>
                  </a:lnTo>
                  <a:lnTo>
                    <a:pt x="883386" y="1790471"/>
                  </a:lnTo>
                  <a:lnTo>
                    <a:pt x="985494" y="1829092"/>
                  </a:lnTo>
                  <a:lnTo>
                    <a:pt x="1038085" y="1848142"/>
                  </a:lnTo>
                  <a:lnTo>
                    <a:pt x="1091387" y="1866785"/>
                  </a:lnTo>
                  <a:lnTo>
                    <a:pt x="1145171" y="1884857"/>
                  </a:lnTo>
                  <a:lnTo>
                    <a:pt x="1199210" y="1902167"/>
                  </a:lnTo>
                  <a:lnTo>
                    <a:pt x="1253274" y="1918576"/>
                  </a:lnTo>
                  <a:lnTo>
                    <a:pt x="1307122" y="1933879"/>
                  </a:lnTo>
                  <a:lnTo>
                    <a:pt x="1360525" y="1947938"/>
                  </a:lnTo>
                  <a:lnTo>
                    <a:pt x="1413256" y="1960562"/>
                  </a:lnTo>
                  <a:lnTo>
                    <a:pt x="1465084" y="1971586"/>
                  </a:lnTo>
                  <a:lnTo>
                    <a:pt x="1515770" y="1980831"/>
                  </a:lnTo>
                  <a:lnTo>
                    <a:pt x="1565097" y="1988146"/>
                  </a:lnTo>
                  <a:lnTo>
                    <a:pt x="1612823" y="1993353"/>
                  </a:lnTo>
                  <a:lnTo>
                    <a:pt x="1658708" y="1996262"/>
                  </a:lnTo>
                  <a:lnTo>
                    <a:pt x="1725193" y="1997760"/>
                  </a:lnTo>
                  <a:lnTo>
                    <a:pt x="1784273" y="1996732"/>
                  </a:lnTo>
                  <a:lnTo>
                    <a:pt x="1837080" y="1993112"/>
                  </a:lnTo>
                  <a:lnTo>
                    <a:pt x="1884781" y="1986826"/>
                  </a:lnTo>
                  <a:lnTo>
                    <a:pt x="1928507" y="1977771"/>
                  </a:lnTo>
                  <a:lnTo>
                    <a:pt x="1969414" y="1965896"/>
                  </a:lnTo>
                  <a:lnTo>
                    <a:pt x="2008644" y="1951101"/>
                  </a:lnTo>
                  <a:lnTo>
                    <a:pt x="2047354" y="1933321"/>
                  </a:lnTo>
                  <a:lnTo>
                    <a:pt x="2086686" y="1912467"/>
                  </a:lnTo>
                  <a:lnTo>
                    <a:pt x="2127783" y="1888451"/>
                  </a:lnTo>
                  <a:lnTo>
                    <a:pt x="2171801" y="1861210"/>
                  </a:lnTo>
                  <a:lnTo>
                    <a:pt x="2181098" y="1855304"/>
                  </a:lnTo>
                  <a:lnTo>
                    <a:pt x="2219871" y="1830666"/>
                  </a:lnTo>
                  <a:close/>
                </a:path>
                <a:path w="5942330" h="1998345">
                  <a:moveTo>
                    <a:pt x="2285860" y="1608924"/>
                  </a:moveTo>
                  <a:lnTo>
                    <a:pt x="2264245" y="1573796"/>
                  </a:lnTo>
                  <a:lnTo>
                    <a:pt x="2244547" y="1534083"/>
                  </a:lnTo>
                  <a:lnTo>
                    <a:pt x="2228431" y="1490268"/>
                  </a:lnTo>
                  <a:lnTo>
                    <a:pt x="2217559" y="1442859"/>
                  </a:lnTo>
                  <a:lnTo>
                    <a:pt x="2213559" y="1392326"/>
                  </a:lnTo>
                  <a:lnTo>
                    <a:pt x="2213559" y="989533"/>
                  </a:lnTo>
                  <a:lnTo>
                    <a:pt x="2211844" y="611936"/>
                  </a:lnTo>
                  <a:lnTo>
                    <a:pt x="1912327" y="611936"/>
                  </a:lnTo>
                  <a:lnTo>
                    <a:pt x="1935784" y="637984"/>
                  </a:lnTo>
                  <a:lnTo>
                    <a:pt x="1954695" y="674928"/>
                  </a:lnTo>
                  <a:lnTo>
                    <a:pt x="1969236" y="720585"/>
                  </a:lnTo>
                  <a:lnTo>
                    <a:pt x="1979637" y="772807"/>
                  </a:lnTo>
                  <a:lnTo>
                    <a:pt x="1986102" y="829411"/>
                  </a:lnTo>
                  <a:lnTo>
                    <a:pt x="1988832" y="888238"/>
                  </a:lnTo>
                  <a:lnTo>
                    <a:pt x="1988058" y="947127"/>
                  </a:lnTo>
                  <a:lnTo>
                    <a:pt x="1988642" y="945984"/>
                  </a:lnTo>
                  <a:lnTo>
                    <a:pt x="1988642" y="1173454"/>
                  </a:lnTo>
                  <a:lnTo>
                    <a:pt x="1985937" y="1235138"/>
                  </a:lnTo>
                  <a:lnTo>
                    <a:pt x="1979371" y="1289875"/>
                  </a:lnTo>
                  <a:lnTo>
                    <a:pt x="1968652" y="1337703"/>
                  </a:lnTo>
                  <a:lnTo>
                    <a:pt x="1953501" y="1378635"/>
                  </a:lnTo>
                  <a:lnTo>
                    <a:pt x="1933625" y="1412671"/>
                  </a:lnTo>
                  <a:lnTo>
                    <a:pt x="1878558" y="1460131"/>
                  </a:lnTo>
                  <a:lnTo>
                    <a:pt x="1842795" y="1473581"/>
                  </a:lnTo>
                  <a:lnTo>
                    <a:pt x="1801164" y="1480197"/>
                  </a:lnTo>
                  <a:lnTo>
                    <a:pt x="1753387" y="1479994"/>
                  </a:lnTo>
                  <a:lnTo>
                    <a:pt x="1702269" y="1470939"/>
                  </a:lnTo>
                  <a:lnTo>
                    <a:pt x="1660245" y="1452156"/>
                  </a:lnTo>
                  <a:lnTo>
                    <a:pt x="1626882" y="1424457"/>
                  </a:lnTo>
                  <a:lnTo>
                    <a:pt x="1601724" y="1388643"/>
                  </a:lnTo>
                  <a:lnTo>
                    <a:pt x="1584312" y="1345501"/>
                  </a:lnTo>
                  <a:lnTo>
                    <a:pt x="1574190" y="1295857"/>
                  </a:lnTo>
                  <a:lnTo>
                    <a:pt x="1570913" y="1240497"/>
                  </a:lnTo>
                  <a:lnTo>
                    <a:pt x="1571498" y="611936"/>
                  </a:lnTo>
                  <a:lnTo>
                    <a:pt x="1273695" y="611936"/>
                  </a:lnTo>
                  <a:lnTo>
                    <a:pt x="1317840" y="674408"/>
                  </a:lnTo>
                  <a:lnTo>
                    <a:pt x="1332077" y="719035"/>
                  </a:lnTo>
                  <a:lnTo>
                    <a:pt x="1341755" y="770039"/>
                  </a:lnTo>
                  <a:lnTo>
                    <a:pt x="1347355" y="825474"/>
                  </a:lnTo>
                  <a:lnTo>
                    <a:pt x="1349362" y="883424"/>
                  </a:lnTo>
                  <a:lnTo>
                    <a:pt x="1348295" y="941971"/>
                  </a:lnTo>
                  <a:lnTo>
                    <a:pt x="1348295" y="1300657"/>
                  </a:lnTo>
                  <a:lnTo>
                    <a:pt x="1351229" y="1346441"/>
                  </a:lnTo>
                  <a:lnTo>
                    <a:pt x="1359801" y="1390396"/>
                  </a:lnTo>
                  <a:lnTo>
                    <a:pt x="1373708" y="1432115"/>
                  </a:lnTo>
                  <a:lnTo>
                    <a:pt x="1392593" y="1471168"/>
                  </a:lnTo>
                  <a:lnTo>
                    <a:pt x="1416151" y="1507159"/>
                  </a:lnTo>
                  <a:lnTo>
                    <a:pt x="1444040" y="1539659"/>
                  </a:lnTo>
                  <a:lnTo>
                    <a:pt x="1475930" y="1568259"/>
                  </a:lnTo>
                  <a:lnTo>
                    <a:pt x="1511503" y="1592541"/>
                  </a:lnTo>
                  <a:lnTo>
                    <a:pt x="1550416" y="1612074"/>
                  </a:lnTo>
                  <a:lnTo>
                    <a:pt x="1592351" y="1626476"/>
                  </a:lnTo>
                  <a:lnTo>
                    <a:pt x="1636966" y="1635302"/>
                  </a:lnTo>
                  <a:lnTo>
                    <a:pt x="1683956" y="1638134"/>
                  </a:lnTo>
                  <a:lnTo>
                    <a:pt x="1705038" y="1637474"/>
                  </a:lnTo>
                  <a:lnTo>
                    <a:pt x="1744637" y="1634439"/>
                  </a:lnTo>
                  <a:lnTo>
                    <a:pt x="1789303" y="1627022"/>
                  </a:lnTo>
                  <a:lnTo>
                    <a:pt x="1836483" y="1614589"/>
                  </a:lnTo>
                  <a:lnTo>
                    <a:pt x="1919224" y="1578089"/>
                  </a:lnTo>
                  <a:lnTo>
                    <a:pt x="1963458" y="1549260"/>
                  </a:lnTo>
                  <a:lnTo>
                    <a:pt x="1992325" y="1527187"/>
                  </a:lnTo>
                  <a:lnTo>
                    <a:pt x="2007577" y="1518386"/>
                  </a:lnTo>
                  <a:lnTo>
                    <a:pt x="2012924" y="1519631"/>
                  </a:lnTo>
                  <a:lnTo>
                    <a:pt x="2014677" y="1523619"/>
                  </a:lnTo>
                  <a:lnTo>
                    <a:pt x="2014461" y="1608924"/>
                  </a:lnTo>
                  <a:lnTo>
                    <a:pt x="2285860" y="1608924"/>
                  </a:lnTo>
                  <a:close/>
                </a:path>
                <a:path w="5942330" h="1998345">
                  <a:moveTo>
                    <a:pt x="3166059" y="1608340"/>
                  </a:moveTo>
                  <a:lnTo>
                    <a:pt x="3144075" y="1574101"/>
                  </a:lnTo>
                  <a:lnTo>
                    <a:pt x="3123527" y="1535976"/>
                  </a:lnTo>
                  <a:lnTo>
                    <a:pt x="3106394" y="1493951"/>
                  </a:lnTo>
                  <a:lnTo>
                    <a:pt x="3102686" y="1479423"/>
                  </a:lnTo>
                  <a:lnTo>
                    <a:pt x="3094659" y="1447990"/>
                  </a:lnTo>
                  <a:lnTo>
                    <a:pt x="3090316" y="1398066"/>
                  </a:lnTo>
                  <a:lnTo>
                    <a:pt x="3090189" y="1317155"/>
                  </a:lnTo>
                  <a:lnTo>
                    <a:pt x="3089808" y="1166431"/>
                  </a:lnTo>
                  <a:lnTo>
                    <a:pt x="3089656" y="1070889"/>
                  </a:lnTo>
                  <a:lnTo>
                    <a:pt x="3089745" y="958583"/>
                  </a:lnTo>
                  <a:lnTo>
                    <a:pt x="3090024" y="926299"/>
                  </a:lnTo>
                  <a:lnTo>
                    <a:pt x="3089059" y="891603"/>
                  </a:lnTo>
                  <a:lnTo>
                    <a:pt x="3080270" y="818261"/>
                  </a:lnTo>
                  <a:lnTo>
                    <a:pt x="3070910" y="781265"/>
                  </a:lnTo>
                  <a:lnTo>
                    <a:pt x="3057207" y="745147"/>
                  </a:lnTo>
                  <a:lnTo>
                    <a:pt x="3038589" y="711060"/>
                  </a:lnTo>
                  <a:lnTo>
                    <a:pt x="3038411" y="710730"/>
                  </a:lnTo>
                  <a:lnTo>
                    <a:pt x="3013735" y="678853"/>
                  </a:lnTo>
                  <a:lnTo>
                    <a:pt x="2982417" y="650316"/>
                  </a:lnTo>
                  <a:lnTo>
                    <a:pt x="2943682" y="625957"/>
                  </a:lnTo>
                  <a:lnTo>
                    <a:pt x="2896768" y="606602"/>
                  </a:lnTo>
                  <a:lnTo>
                    <a:pt x="2840888" y="593051"/>
                  </a:lnTo>
                  <a:lnTo>
                    <a:pt x="2775305" y="586155"/>
                  </a:lnTo>
                  <a:lnTo>
                    <a:pt x="2702217" y="588213"/>
                  </a:lnTo>
                  <a:lnTo>
                    <a:pt x="2634323" y="599884"/>
                  </a:lnTo>
                  <a:lnTo>
                    <a:pt x="2572702" y="618401"/>
                  </a:lnTo>
                  <a:lnTo>
                    <a:pt x="2518460" y="641019"/>
                  </a:lnTo>
                  <a:lnTo>
                    <a:pt x="2472690" y="664972"/>
                  </a:lnTo>
                  <a:lnTo>
                    <a:pt x="2436495" y="687514"/>
                  </a:lnTo>
                  <a:lnTo>
                    <a:pt x="2397175" y="717359"/>
                  </a:lnTo>
                  <a:lnTo>
                    <a:pt x="2373693" y="748080"/>
                  </a:lnTo>
                  <a:lnTo>
                    <a:pt x="2365248" y="778764"/>
                  </a:lnTo>
                  <a:lnTo>
                    <a:pt x="2369909" y="806780"/>
                  </a:lnTo>
                  <a:lnTo>
                    <a:pt x="2385771" y="829525"/>
                  </a:lnTo>
                  <a:lnTo>
                    <a:pt x="2410904" y="844372"/>
                  </a:lnTo>
                  <a:lnTo>
                    <a:pt x="2443416" y="848702"/>
                  </a:lnTo>
                  <a:lnTo>
                    <a:pt x="2481364" y="839901"/>
                  </a:lnTo>
                  <a:lnTo>
                    <a:pt x="2522867" y="815314"/>
                  </a:lnTo>
                  <a:lnTo>
                    <a:pt x="2540025" y="799985"/>
                  </a:lnTo>
                  <a:lnTo>
                    <a:pt x="2573363" y="772528"/>
                  </a:lnTo>
                  <a:lnTo>
                    <a:pt x="2618181" y="742327"/>
                  </a:lnTo>
                  <a:lnTo>
                    <a:pt x="2669832" y="718718"/>
                  </a:lnTo>
                  <a:lnTo>
                    <a:pt x="2723667" y="711060"/>
                  </a:lnTo>
                  <a:lnTo>
                    <a:pt x="2787840" y="723646"/>
                  </a:lnTo>
                  <a:lnTo>
                    <a:pt x="2833319" y="748499"/>
                  </a:lnTo>
                  <a:lnTo>
                    <a:pt x="2862592" y="780694"/>
                  </a:lnTo>
                  <a:lnTo>
                    <a:pt x="2878188" y="815340"/>
                  </a:lnTo>
                  <a:lnTo>
                    <a:pt x="2882608" y="847432"/>
                  </a:lnTo>
                  <a:lnTo>
                    <a:pt x="2882608" y="1070889"/>
                  </a:lnTo>
                  <a:lnTo>
                    <a:pt x="2881452" y="1235341"/>
                  </a:lnTo>
                  <a:lnTo>
                    <a:pt x="2876219" y="1280629"/>
                  </a:lnTo>
                  <a:lnTo>
                    <a:pt x="2863545" y="1324800"/>
                  </a:lnTo>
                  <a:lnTo>
                    <a:pt x="2844139" y="1366304"/>
                  </a:lnTo>
                  <a:lnTo>
                    <a:pt x="2818701" y="1403578"/>
                  </a:lnTo>
                  <a:lnTo>
                    <a:pt x="2787891" y="1435074"/>
                  </a:lnTo>
                  <a:lnTo>
                    <a:pt x="2752433" y="1459255"/>
                  </a:lnTo>
                  <a:lnTo>
                    <a:pt x="2712999" y="1474558"/>
                  </a:lnTo>
                  <a:lnTo>
                    <a:pt x="2670302" y="1479423"/>
                  </a:lnTo>
                  <a:lnTo>
                    <a:pt x="2619425" y="1472069"/>
                  </a:lnTo>
                  <a:lnTo>
                    <a:pt x="2581719" y="1450200"/>
                  </a:lnTo>
                  <a:lnTo>
                    <a:pt x="2557894" y="1411579"/>
                  </a:lnTo>
                  <a:lnTo>
                    <a:pt x="2548661" y="1353947"/>
                  </a:lnTo>
                  <a:lnTo>
                    <a:pt x="2553360" y="1317155"/>
                  </a:lnTo>
                  <a:lnTo>
                    <a:pt x="2568130" y="1281823"/>
                  </a:lnTo>
                  <a:lnTo>
                    <a:pt x="2592527" y="1247813"/>
                  </a:lnTo>
                  <a:lnTo>
                    <a:pt x="2626080" y="1214970"/>
                  </a:lnTo>
                  <a:lnTo>
                    <a:pt x="2668320" y="1183132"/>
                  </a:lnTo>
                  <a:lnTo>
                    <a:pt x="2718905" y="1152093"/>
                  </a:lnTo>
                  <a:lnTo>
                    <a:pt x="2777020" y="1121892"/>
                  </a:lnTo>
                  <a:lnTo>
                    <a:pt x="2882608" y="1070889"/>
                  </a:lnTo>
                  <a:lnTo>
                    <a:pt x="2882608" y="847432"/>
                  </a:lnTo>
                  <a:lnTo>
                    <a:pt x="2877070" y="892225"/>
                  </a:lnTo>
                  <a:lnTo>
                    <a:pt x="2860078" y="928128"/>
                  </a:lnTo>
                  <a:lnTo>
                    <a:pt x="2828975" y="959065"/>
                  </a:lnTo>
                  <a:lnTo>
                    <a:pt x="2781135" y="988923"/>
                  </a:lnTo>
                  <a:lnTo>
                    <a:pt x="2713913" y="1021613"/>
                  </a:lnTo>
                  <a:lnTo>
                    <a:pt x="2677642" y="1037602"/>
                  </a:lnTo>
                  <a:lnTo>
                    <a:pt x="2600528" y="1069784"/>
                  </a:lnTo>
                  <a:lnTo>
                    <a:pt x="2561285" y="1087196"/>
                  </a:lnTo>
                  <a:lnTo>
                    <a:pt x="2522651" y="1106309"/>
                  </a:lnTo>
                  <a:lnTo>
                    <a:pt x="2485428" y="1127734"/>
                  </a:lnTo>
                  <a:lnTo>
                    <a:pt x="2450376" y="1152156"/>
                  </a:lnTo>
                  <a:lnTo>
                    <a:pt x="2418486" y="1179982"/>
                  </a:lnTo>
                  <a:lnTo>
                    <a:pt x="2390356" y="1212037"/>
                  </a:lnTo>
                  <a:lnTo>
                    <a:pt x="2366873" y="1248854"/>
                  </a:lnTo>
                  <a:lnTo>
                    <a:pt x="2348839" y="1291056"/>
                  </a:lnTo>
                  <a:lnTo>
                    <a:pt x="2337066" y="1339253"/>
                  </a:lnTo>
                  <a:lnTo>
                    <a:pt x="2332342" y="1394053"/>
                  </a:lnTo>
                  <a:lnTo>
                    <a:pt x="2336088" y="1444675"/>
                  </a:lnTo>
                  <a:lnTo>
                    <a:pt x="2348687" y="1489557"/>
                  </a:lnTo>
                  <a:lnTo>
                    <a:pt x="2369312" y="1528635"/>
                  </a:lnTo>
                  <a:lnTo>
                    <a:pt x="2397125" y="1561858"/>
                  </a:lnTo>
                  <a:lnTo>
                    <a:pt x="2431275" y="1589176"/>
                  </a:lnTo>
                  <a:lnTo>
                    <a:pt x="2470937" y="1610512"/>
                  </a:lnTo>
                  <a:lnTo>
                    <a:pt x="2515285" y="1625828"/>
                  </a:lnTo>
                  <a:lnTo>
                    <a:pt x="2563457" y="1635048"/>
                  </a:lnTo>
                  <a:lnTo>
                    <a:pt x="2614638" y="1638134"/>
                  </a:lnTo>
                  <a:lnTo>
                    <a:pt x="2688209" y="1627251"/>
                  </a:lnTo>
                  <a:lnTo>
                    <a:pt x="2753068" y="1603044"/>
                  </a:lnTo>
                  <a:lnTo>
                    <a:pt x="2800070" y="1578190"/>
                  </a:lnTo>
                  <a:lnTo>
                    <a:pt x="2820060" y="1565376"/>
                  </a:lnTo>
                  <a:lnTo>
                    <a:pt x="2854845" y="1539163"/>
                  </a:lnTo>
                  <a:lnTo>
                    <a:pt x="2871622" y="1527340"/>
                  </a:lnTo>
                  <a:lnTo>
                    <a:pt x="2881452" y="1522399"/>
                  </a:lnTo>
                  <a:lnTo>
                    <a:pt x="2886392" y="1523809"/>
                  </a:lnTo>
                  <a:lnTo>
                    <a:pt x="2887840" y="1528051"/>
                  </a:lnTo>
                  <a:lnTo>
                    <a:pt x="2887764" y="1608924"/>
                  </a:lnTo>
                  <a:lnTo>
                    <a:pt x="3166059" y="1608340"/>
                  </a:lnTo>
                  <a:close/>
                </a:path>
                <a:path w="5942330" h="1998345">
                  <a:moveTo>
                    <a:pt x="4173055" y="1609496"/>
                  </a:moveTo>
                  <a:lnTo>
                    <a:pt x="4150169" y="1570228"/>
                  </a:lnTo>
                  <a:lnTo>
                    <a:pt x="4131932" y="1523784"/>
                  </a:lnTo>
                  <a:lnTo>
                    <a:pt x="4130522" y="1518386"/>
                  </a:lnTo>
                  <a:lnTo>
                    <a:pt x="4119689" y="1477137"/>
                  </a:lnTo>
                  <a:lnTo>
                    <a:pt x="4118610" y="1473022"/>
                  </a:lnTo>
                  <a:lnTo>
                    <a:pt x="4110418" y="1420799"/>
                  </a:lnTo>
                  <a:lnTo>
                    <a:pt x="4107637" y="1369987"/>
                  </a:lnTo>
                  <a:lnTo>
                    <a:pt x="4107637" y="718515"/>
                  </a:lnTo>
                  <a:lnTo>
                    <a:pt x="4107637" y="631990"/>
                  </a:lnTo>
                  <a:lnTo>
                    <a:pt x="4107637" y="0"/>
                  </a:lnTo>
                  <a:lnTo>
                    <a:pt x="3813860" y="0"/>
                  </a:lnTo>
                  <a:lnTo>
                    <a:pt x="3841978" y="38049"/>
                  </a:lnTo>
                  <a:lnTo>
                    <a:pt x="3861473" y="82067"/>
                  </a:lnTo>
                  <a:lnTo>
                    <a:pt x="3873919" y="130746"/>
                  </a:lnTo>
                  <a:lnTo>
                    <a:pt x="3880866" y="182753"/>
                  </a:lnTo>
                  <a:lnTo>
                    <a:pt x="3883901" y="236766"/>
                  </a:lnTo>
                  <a:lnTo>
                    <a:pt x="3884561" y="291452"/>
                  </a:lnTo>
                  <a:lnTo>
                    <a:pt x="3884434" y="631990"/>
                  </a:lnTo>
                  <a:lnTo>
                    <a:pt x="3878694" y="630047"/>
                  </a:lnTo>
                  <a:lnTo>
                    <a:pt x="3878694" y="1282890"/>
                  </a:lnTo>
                  <a:lnTo>
                    <a:pt x="3874960" y="1327937"/>
                  </a:lnTo>
                  <a:lnTo>
                    <a:pt x="3863683" y="1369009"/>
                  </a:lnTo>
                  <a:lnTo>
                    <a:pt x="3844785" y="1405051"/>
                  </a:lnTo>
                  <a:lnTo>
                    <a:pt x="3818153" y="1434960"/>
                  </a:lnTo>
                  <a:lnTo>
                    <a:pt x="3783723" y="1457667"/>
                  </a:lnTo>
                  <a:lnTo>
                    <a:pt x="3741394" y="1472082"/>
                  </a:lnTo>
                  <a:lnTo>
                    <a:pt x="3691077" y="1477137"/>
                  </a:lnTo>
                  <a:lnTo>
                    <a:pt x="3637635" y="1473161"/>
                  </a:lnTo>
                  <a:lnTo>
                    <a:pt x="3589451" y="1461757"/>
                  </a:lnTo>
                  <a:lnTo>
                    <a:pt x="3546398" y="1443659"/>
                  </a:lnTo>
                  <a:lnTo>
                    <a:pt x="3508349" y="1419618"/>
                  </a:lnTo>
                  <a:lnTo>
                    <a:pt x="3475202" y="1390396"/>
                  </a:lnTo>
                  <a:lnTo>
                    <a:pt x="3446856" y="1356741"/>
                  </a:lnTo>
                  <a:lnTo>
                    <a:pt x="3423170" y="1319390"/>
                  </a:lnTo>
                  <a:lnTo>
                    <a:pt x="3404044" y="1279093"/>
                  </a:lnTo>
                  <a:lnTo>
                    <a:pt x="3389376" y="1236611"/>
                  </a:lnTo>
                  <a:lnTo>
                    <a:pt x="3379038" y="1192695"/>
                  </a:lnTo>
                  <a:lnTo>
                    <a:pt x="3372916" y="1148092"/>
                  </a:lnTo>
                  <a:lnTo>
                    <a:pt x="3370897" y="1103553"/>
                  </a:lnTo>
                  <a:lnTo>
                    <a:pt x="3373209" y="1053465"/>
                  </a:lnTo>
                  <a:lnTo>
                    <a:pt x="3380117" y="1005738"/>
                  </a:lnTo>
                  <a:lnTo>
                    <a:pt x="3391547" y="960666"/>
                  </a:lnTo>
                  <a:lnTo>
                    <a:pt x="3407473" y="918514"/>
                  </a:lnTo>
                  <a:lnTo>
                    <a:pt x="3427806" y="879602"/>
                  </a:lnTo>
                  <a:lnTo>
                    <a:pt x="3452520" y="844181"/>
                  </a:lnTo>
                  <a:lnTo>
                    <a:pt x="3481552" y="812558"/>
                  </a:lnTo>
                  <a:lnTo>
                    <a:pt x="3514839" y="785012"/>
                  </a:lnTo>
                  <a:lnTo>
                    <a:pt x="3552342" y="761834"/>
                  </a:lnTo>
                  <a:lnTo>
                    <a:pt x="3593985" y="743305"/>
                  </a:lnTo>
                  <a:lnTo>
                    <a:pt x="3639731" y="729729"/>
                  </a:lnTo>
                  <a:lnTo>
                    <a:pt x="3689515" y="721360"/>
                  </a:lnTo>
                  <a:lnTo>
                    <a:pt x="3743287" y="718515"/>
                  </a:lnTo>
                  <a:lnTo>
                    <a:pt x="3800056" y="724306"/>
                  </a:lnTo>
                  <a:lnTo>
                    <a:pt x="3838841" y="741489"/>
                  </a:lnTo>
                  <a:lnTo>
                    <a:pt x="3874795" y="808786"/>
                  </a:lnTo>
                  <a:lnTo>
                    <a:pt x="3878122" y="858316"/>
                  </a:lnTo>
                  <a:lnTo>
                    <a:pt x="3878122" y="1282890"/>
                  </a:lnTo>
                  <a:lnTo>
                    <a:pt x="3878694" y="1282890"/>
                  </a:lnTo>
                  <a:lnTo>
                    <a:pt x="3878694" y="630047"/>
                  </a:lnTo>
                  <a:lnTo>
                    <a:pt x="3839400" y="616737"/>
                  </a:lnTo>
                  <a:lnTo>
                    <a:pt x="3790912" y="602767"/>
                  </a:lnTo>
                  <a:lnTo>
                    <a:pt x="3738524" y="591540"/>
                  </a:lnTo>
                  <a:lnTo>
                    <a:pt x="3688130" y="585228"/>
                  </a:lnTo>
                  <a:lnTo>
                    <a:pt x="3639756" y="583615"/>
                  </a:lnTo>
                  <a:lnTo>
                    <a:pt x="3593465" y="586486"/>
                  </a:lnTo>
                  <a:lnTo>
                    <a:pt x="3549281" y="593623"/>
                  </a:lnTo>
                  <a:lnTo>
                    <a:pt x="3507270" y="604812"/>
                  </a:lnTo>
                  <a:lnTo>
                    <a:pt x="3467468" y="619823"/>
                  </a:lnTo>
                  <a:lnTo>
                    <a:pt x="3429901" y="638454"/>
                  </a:lnTo>
                  <a:lnTo>
                    <a:pt x="3394633" y="660501"/>
                  </a:lnTo>
                  <a:lnTo>
                    <a:pt x="3361702" y="685723"/>
                  </a:lnTo>
                  <a:lnTo>
                    <a:pt x="3331159" y="713930"/>
                  </a:lnTo>
                  <a:lnTo>
                    <a:pt x="3303041" y="744880"/>
                  </a:lnTo>
                  <a:lnTo>
                    <a:pt x="3277387" y="778370"/>
                  </a:lnTo>
                  <a:lnTo>
                    <a:pt x="3254248" y="814197"/>
                  </a:lnTo>
                  <a:lnTo>
                    <a:pt x="3233674" y="852119"/>
                  </a:lnTo>
                  <a:lnTo>
                    <a:pt x="3215690" y="891946"/>
                  </a:lnTo>
                  <a:lnTo>
                    <a:pt x="3200362" y="933450"/>
                  </a:lnTo>
                  <a:lnTo>
                    <a:pt x="3187712" y="976401"/>
                  </a:lnTo>
                  <a:lnTo>
                    <a:pt x="3177794" y="1020610"/>
                  </a:lnTo>
                  <a:lnTo>
                    <a:pt x="3170669" y="1065847"/>
                  </a:lnTo>
                  <a:lnTo>
                    <a:pt x="3166351" y="1111910"/>
                  </a:lnTo>
                  <a:lnTo>
                    <a:pt x="3164903" y="1158557"/>
                  </a:lnTo>
                  <a:lnTo>
                    <a:pt x="3166541" y="1201115"/>
                  </a:lnTo>
                  <a:lnTo>
                    <a:pt x="3171456" y="1243876"/>
                  </a:lnTo>
                  <a:lnTo>
                    <a:pt x="3179648" y="1286433"/>
                  </a:lnTo>
                  <a:lnTo>
                    <a:pt x="3191091" y="1328369"/>
                  </a:lnTo>
                  <a:lnTo>
                    <a:pt x="3205784" y="1369288"/>
                  </a:lnTo>
                  <a:lnTo>
                    <a:pt x="3223730" y="1408785"/>
                  </a:lnTo>
                  <a:lnTo>
                    <a:pt x="3244913" y="1446441"/>
                  </a:lnTo>
                  <a:lnTo>
                    <a:pt x="3269335" y="1481861"/>
                  </a:lnTo>
                  <a:lnTo>
                    <a:pt x="3296983" y="1514640"/>
                  </a:lnTo>
                  <a:lnTo>
                    <a:pt x="3327857" y="1544358"/>
                  </a:lnTo>
                  <a:lnTo>
                    <a:pt x="3361931" y="1570621"/>
                  </a:lnTo>
                  <a:lnTo>
                    <a:pt x="3399231" y="1593024"/>
                  </a:lnTo>
                  <a:lnTo>
                    <a:pt x="3439718" y="1611147"/>
                  </a:lnTo>
                  <a:lnTo>
                    <a:pt x="3483406" y="1624596"/>
                  </a:lnTo>
                  <a:lnTo>
                    <a:pt x="3530282" y="1632966"/>
                  </a:lnTo>
                  <a:lnTo>
                    <a:pt x="3580333" y="1635848"/>
                  </a:lnTo>
                  <a:lnTo>
                    <a:pt x="3662984" y="1629346"/>
                  </a:lnTo>
                  <a:lnTo>
                    <a:pt x="3729532" y="1612557"/>
                  </a:lnTo>
                  <a:lnTo>
                    <a:pt x="3781628" y="1589620"/>
                  </a:lnTo>
                  <a:lnTo>
                    <a:pt x="3820858" y="1564614"/>
                  </a:lnTo>
                  <a:lnTo>
                    <a:pt x="3867200" y="1524889"/>
                  </a:lnTo>
                  <a:lnTo>
                    <a:pt x="3877551" y="1518386"/>
                  </a:lnTo>
                  <a:lnTo>
                    <a:pt x="3883863" y="1518386"/>
                  </a:lnTo>
                  <a:lnTo>
                    <a:pt x="3883291" y="1534998"/>
                  </a:lnTo>
                  <a:lnTo>
                    <a:pt x="3883291" y="1608924"/>
                  </a:lnTo>
                  <a:lnTo>
                    <a:pt x="4173055" y="1609496"/>
                  </a:lnTo>
                  <a:close/>
                </a:path>
                <a:path w="5942330" h="1998345">
                  <a:moveTo>
                    <a:pt x="5941898" y="1183995"/>
                  </a:moveTo>
                  <a:lnTo>
                    <a:pt x="5941492" y="1171295"/>
                  </a:lnTo>
                  <a:lnTo>
                    <a:pt x="5940768" y="1145895"/>
                  </a:lnTo>
                  <a:lnTo>
                    <a:pt x="5939409" y="1133195"/>
                  </a:lnTo>
                  <a:lnTo>
                    <a:pt x="5937123" y="1120495"/>
                  </a:lnTo>
                  <a:lnTo>
                    <a:pt x="5447004" y="1120495"/>
                  </a:lnTo>
                  <a:lnTo>
                    <a:pt x="5359501" y="1247495"/>
                  </a:lnTo>
                  <a:lnTo>
                    <a:pt x="5781243" y="1247495"/>
                  </a:lnTo>
                  <a:lnTo>
                    <a:pt x="5766016" y="1298295"/>
                  </a:lnTo>
                  <a:lnTo>
                    <a:pt x="5743435" y="1336395"/>
                  </a:lnTo>
                  <a:lnTo>
                    <a:pt x="5714250" y="1374495"/>
                  </a:lnTo>
                  <a:lnTo>
                    <a:pt x="5679211" y="1412595"/>
                  </a:lnTo>
                  <a:lnTo>
                    <a:pt x="5639092" y="1437995"/>
                  </a:lnTo>
                  <a:lnTo>
                    <a:pt x="5594642" y="1463395"/>
                  </a:lnTo>
                  <a:lnTo>
                    <a:pt x="5546623" y="1463395"/>
                  </a:lnTo>
                  <a:lnTo>
                    <a:pt x="5495785" y="1476095"/>
                  </a:lnTo>
                  <a:lnTo>
                    <a:pt x="5447525" y="1463395"/>
                  </a:lnTo>
                  <a:lnTo>
                    <a:pt x="5402097" y="1463395"/>
                  </a:lnTo>
                  <a:lnTo>
                    <a:pt x="5360035" y="1437995"/>
                  </a:lnTo>
                  <a:lnTo>
                    <a:pt x="5340934" y="1425295"/>
                  </a:lnTo>
                  <a:lnTo>
                    <a:pt x="5321846" y="1412595"/>
                  </a:lnTo>
                  <a:lnTo>
                    <a:pt x="5288077" y="1387195"/>
                  </a:lnTo>
                  <a:lnTo>
                    <a:pt x="5278475" y="1374495"/>
                  </a:lnTo>
                  <a:lnTo>
                    <a:pt x="5259260" y="1349095"/>
                  </a:lnTo>
                  <a:lnTo>
                    <a:pt x="5235930" y="1310995"/>
                  </a:lnTo>
                  <a:lnTo>
                    <a:pt x="5218608" y="1272895"/>
                  </a:lnTo>
                  <a:lnTo>
                    <a:pt x="5207813" y="1234795"/>
                  </a:lnTo>
                  <a:lnTo>
                    <a:pt x="5204104" y="1183995"/>
                  </a:lnTo>
                  <a:lnTo>
                    <a:pt x="5207876" y="1133195"/>
                  </a:lnTo>
                  <a:lnTo>
                    <a:pt x="5218557" y="1095095"/>
                  </a:lnTo>
                  <a:lnTo>
                    <a:pt x="5235689" y="1044295"/>
                  </a:lnTo>
                  <a:lnTo>
                    <a:pt x="5258778" y="1006195"/>
                  </a:lnTo>
                  <a:lnTo>
                    <a:pt x="5287365" y="980795"/>
                  </a:lnTo>
                  <a:lnTo>
                    <a:pt x="5320957" y="942695"/>
                  </a:lnTo>
                  <a:lnTo>
                    <a:pt x="5359070" y="929995"/>
                  </a:lnTo>
                  <a:lnTo>
                    <a:pt x="5401234" y="904595"/>
                  </a:lnTo>
                  <a:lnTo>
                    <a:pt x="5446966" y="891895"/>
                  </a:lnTo>
                  <a:lnTo>
                    <a:pt x="5548833" y="891895"/>
                  </a:lnTo>
                  <a:lnTo>
                    <a:pt x="5598477" y="904595"/>
                  </a:lnTo>
                  <a:lnTo>
                    <a:pt x="5644032" y="929995"/>
                  </a:lnTo>
                  <a:lnTo>
                    <a:pt x="5684786" y="955395"/>
                  </a:lnTo>
                  <a:lnTo>
                    <a:pt x="5720029" y="993495"/>
                  </a:lnTo>
                  <a:lnTo>
                    <a:pt x="5749074" y="1031595"/>
                  </a:lnTo>
                  <a:lnTo>
                    <a:pt x="5771197" y="1082395"/>
                  </a:lnTo>
                  <a:lnTo>
                    <a:pt x="5931865" y="1082395"/>
                  </a:lnTo>
                  <a:lnTo>
                    <a:pt x="5917793" y="1031595"/>
                  </a:lnTo>
                  <a:lnTo>
                    <a:pt x="5899150" y="993495"/>
                  </a:lnTo>
                  <a:lnTo>
                    <a:pt x="5876188" y="942695"/>
                  </a:lnTo>
                  <a:lnTo>
                    <a:pt x="5849201" y="904595"/>
                  </a:lnTo>
                  <a:lnTo>
                    <a:pt x="5833834" y="891895"/>
                  </a:lnTo>
                  <a:lnTo>
                    <a:pt x="5818467" y="879195"/>
                  </a:lnTo>
                  <a:lnTo>
                    <a:pt x="5784240" y="841095"/>
                  </a:lnTo>
                  <a:lnTo>
                    <a:pt x="5746813" y="815695"/>
                  </a:lnTo>
                  <a:lnTo>
                    <a:pt x="5785548" y="790295"/>
                  </a:lnTo>
                  <a:lnTo>
                    <a:pt x="5820080" y="752195"/>
                  </a:lnTo>
                  <a:lnTo>
                    <a:pt x="5850306" y="726795"/>
                  </a:lnTo>
                  <a:lnTo>
                    <a:pt x="5876150" y="688695"/>
                  </a:lnTo>
                  <a:lnTo>
                    <a:pt x="5897499" y="637895"/>
                  </a:lnTo>
                  <a:lnTo>
                    <a:pt x="5914275" y="599795"/>
                  </a:lnTo>
                  <a:lnTo>
                    <a:pt x="5926379" y="548995"/>
                  </a:lnTo>
                  <a:lnTo>
                    <a:pt x="5933706" y="498195"/>
                  </a:lnTo>
                  <a:lnTo>
                    <a:pt x="5936170" y="447395"/>
                  </a:lnTo>
                  <a:lnTo>
                    <a:pt x="5933706" y="396595"/>
                  </a:lnTo>
                  <a:lnTo>
                    <a:pt x="5926125" y="358495"/>
                  </a:lnTo>
                  <a:lnTo>
                    <a:pt x="5913717" y="307695"/>
                  </a:lnTo>
                  <a:lnTo>
                    <a:pt x="5896775" y="269595"/>
                  </a:lnTo>
                  <a:lnTo>
                    <a:pt x="5875604" y="231495"/>
                  </a:lnTo>
                  <a:lnTo>
                    <a:pt x="5850458" y="193395"/>
                  </a:lnTo>
                  <a:lnTo>
                    <a:pt x="5821667" y="155295"/>
                  </a:lnTo>
                  <a:lnTo>
                    <a:pt x="5789498" y="117195"/>
                  </a:lnTo>
                  <a:lnTo>
                    <a:pt x="5785548" y="114350"/>
                  </a:lnTo>
                  <a:lnTo>
                    <a:pt x="5785548" y="447395"/>
                  </a:lnTo>
                  <a:lnTo>
                    <a:pt x="5781738" y="498195"/>
                  </a:lnTo>
                  <a:lnTo>
                    <a:pt x="5770727" y="536295"/>
                  </a:lnTo>
                  <a:lnTo>
                    <a:pt x="5753100" y="587095"/>
                  </a:lnTo>
                  <a:lnTo>
                    <a:pt x="5729452" y="625195"/>
                  </a:lnTo>
                  <a:lnTo>
                    <a:pt x="5700369" y="650595"/>
                  </a:lnTo>
                  <a:lnTo>
                    <a:pt x="5666460" y="688695"/>
                  </a:lnTo>
                  <a:lnTo>
                    <a:pt x="5628310" y="714095"/>
                  </a:lnTo>
                  <a:lnTo>
                    <a:pt x="5586514" y="726795"/>
                  </a:lnTo>
                  <a:lnTo>
                    <a:pt x="5541657" y="739495"/>
                  </a:lnTo>
                  <a:lnTo>
                    <a:pt x="5494350" y="752195"/>
                  </a:lnTo>
                  <a:lnTo>
                    <a:pt x="5446954" y="739495"/>
                  </a:lnTo>
                  <a:lnTo>
                    <a:pt x="5401881" y="726795"/>
                  </a:lnTo>
                  <a:lnTo>
                    <a:pt x="5359768" y="714095"/>
                  </a:lnTo>
                  <a:lnTo>
                    <a:pt x="5321224" y="688695"/>
                  </a:lnTo>
                  <a:lnTo>
                    <a:pt x="5286883" y="650595"/>
                  </a:lnTo>
                  <a:lnTo>
                    <a:pt x="5257381" y="625195"/>
                  </a:lnTo>
                  <a:lnTo>
                    <a:pt x="5233340" y="587095"/>
                  </a:lnTo>
                  <a:lnTo>
                    <a:pt x="5215394" y="536295"/>
                  </a:lnTo>
                  <a:lnTo>
                    <a:pt x="5204168" y="498195"/>
                  </a:lnTo>
                  <a:lnTo>
                    <a:pt x="5200281" y="447395"/>
                  </a:lnTo>
                  <a:lnTo>
                    <a:pt x="5205425" y="396595"/>
                  </a:lnTo>
                  <a:lnTo>
                    <a:pt x="5219522" y="345795"/>
                  </a:lnTo>
                  <a:lnTo>
                    <a:pt x="5241696" y="307695"/>
                  </a:lnTo>
                  <a:lnTo>
                    <a:pt x="5271046" y="269595"/>
                  </a:lnTo>
                  <a:lnTo>
                    <a:pt x="5454180" y="523595"/>
                  </a:lnTo>
                  <a:lnTo>
                    <a:pt x="5624881" y="523595"/>
                  </a:lnTo>
                  <a:lnTo>
                    <a:pt x="5449913" y="269595"/>
                  </a:lnTo>
                  <a:lnTo>
                    <a:pt x="5397424" y="193395"/>
                  </a:lnTo>
                  <a:lnTo>
                    <a:pt x="5388673" y="180695"/>
                  </a:lnTo>
                  <a:lnTo>
                    <a:pt x="5440299" y="167995"/>
                  </a:lnTo>
                  <a:lnTo>
                    <a:pt x="5489486" y="155295"/>
                  </a:lnTo>
                  <a:lnTo>
                    <a:pt x="5535955" y="167995"/>
                  </a:lnTo>
                  <a:lnTo>
                    <a:pt x="5579389" y="167995"/>
                  </a:lnTo>
                  <a:lnTo>
                    <a:pt x="5619508" y="180695"/>
                  </a:lnTo>
                  <a:lnTo>
                    <a:pt x="5656021" y="206095"/>
                  </a:lnTo>
                  <a:lnTo>
                    <a:pt x="5688609" y="231495"/>
                  </a:lnTo>
                  <a:lnTo>
                    <a:pt x="5716994" y="269595"/>
                  </a:lnTo>
                  <a:lnTo>
                    <a:pt x="5740882" y="294995"/>
                  </a:lnTo>
                  <a:lnTo>
                    <a:pt x="5759983" y="333095"/>
                  </a:lnTo>
                  <a:lnTo>
                    <a:pt x="5773991" y="371195"/>
                  </a:lnTo>
                  <a:lnTo>
                    <a:pt x="5782602" y="409295"/>
                  </a:lnTo>
                  <a:lnTo>
                    <a:pt x="5785548" y="447395"/>
                  </a:lnTo>
                  <a:lnTo>
                    <a:pt x="5785548" y="114350"/>
                  </a:lnTo>
                  <a:lnTo>
                    <a:pt x="5754255" y="91795"/>
                  </a:lnTo>
                  <a:lnTo>
                    <a:pt x="5716206" y="66395"/>
                  </a:lnTo>
                  <a:lnTo>
                    <a:pt x="5695937" y="53695"/>
                  </a:lnTo>
                  <a:lnTo>
                    <a:pt x="5675681" y="40995"/>
                  </a:lnTo>
                  <a:lnTo>
                    <a:pt x="5632932" y="28295"/>
                  </a:lnTo>
                  <a:lnTo>
                    <a:pt x="5541975" y="2895"/>
                  </a:lnTo>
                  <a:lnTo>
                    <a:pt x="5446369" y="2895"/>
                  </a:lnTo>
                  <a:lnTo>
                    <a:pt x="5346281" y="28295"/>
                  </a:lnTo>
                  <a:lnTo>
                    <a:pt x="5298300" y="53695"/>
                  </a:lnTo>
                  <a:lnTo>
                    <a:pt x="5271046" y="15595"/>
                  </a:lnTo>
                  <a:lnTo>
                    <a:pt x="5096992" y="15595"/>
                  </a:lnTo>
                  <a:lnTo>
                    <a:pt x="5181155" y="129895"/>
                  </a:lnTo>
                  <a:lnTo>
                    <a:pt x="5165356" y="142595"/>
                  </a:lnTo>
                  <a:lnTo>
                    <a:pt x="5150904" y="167995"/>
                  </a:lnTo>
                  <a:lnTo>
                    <a:pt x="5137721" y="180695"/>
                  </a:lnTo>
                  <a:lnTo>
                    <a:pt x="5125682" y="193395"/>
                  </a:lnTo>
                  <a:lnTo>
                    <a:pt x="5097792" y="155295"/>
                  </a:lnTo>
                  <a:lnTo>
                    <a:pt x="5065687" y="129895"/>
                  </a:lnTo>
                  <a:lnTo>
                    <a:pt x="5054917" y="118478"/>
                  </a:lnTo>
                  <a:lnTo>
                    <a:pt x="5054917" y="1183995"/>
                  </a:lnTo>
                  <a:lnTo>
                    <a:pt x="5049228" y="1247495"/>
                  </a:lnTo>
                  <a:lnTo>
                    <a:pt x="5033759" y="1298295"/>
                  </a:lnTo>
                  <a:lnTo>
                    <a:pt x="5010950" y="1336395"/>
                  </a:lnTo>
                  <a:lnTo>
                    <a:pt x="4983200" y="1374495"/>
                  </a:lnTo>
                  <a:lnTo>
                    <a:pt x="4799584" y="1120495"/>
                  </a:lnTo>
                  <a:lnTo>
                    <a:pt x="4626965" y="1120495"/>
                  </a:lnTo>
                  <a:lnTo>
                    <a:pt x="4867478" y="1450695"/>
                  </a:lnTo>
                  <a:lnTo>
                    <a:pt x="4843729" y="1463395"/>
                  </a:lnTo>
                  <a:lnTo>
                    <a:pt x="4813693" y="1463395"/>
                  </a:lnTo>
                  <a:lnTo>
                    <a:pt x="4782223" y="1476095"/>
                  </a:lnTo>
                  <a:lnTo>
                    <a:pt x="4707610" y="1476095"/>
                  </a:lnTo>
                  <a:lnTo>
                    <a:pt x="4663567" y="1463395"/>
                  </a:lnTo>
                  <a:lnTo>
                    <a:pt x="4622609" y="1437995"/>
                  </a:lnTo>
                  <a:lnTo>
                    <a:pt x="4585297" y="1425295"/>
                  </a:lnTo>
                  <a:lnTo>
                    <a:pt x="4552200" y="1387195"/>
                  </a:lnTo>
                  <a:lnTo>
                    <a:pt x="4523879" y="1361795"/>
                  </a:lnTo>
                  <a:lnTo>
                    <a:pt x="4500892" y="1323695"/>
                  </a:lnTo>
                  <a:lnTo>
                    <a:pt x="4483824" y="1272895"/>
                  </a:lnTo>
                  <a:lnTo>
                    <a:pt x="4473219" y="1234795"/>
                  </a:lnTo>
                  <a:lnTo>
                    <a:pt x="4469650" y="1183995"/>
                  </a:lnTo>
                  <a:lnTo>
                    <a:pt x="4473511" y="1145895"/>
                  </a:lnTo>
                  <a:lnTo>
                    <a:pt x="4484433" y="1095095"/>
                  </a:lnTo>
                  <a:lnTo>
                    <a:pt x="4501807" y="1056995"/>
                  </a:lnTo>
                  <a:lnTo>
                    <a:pt x="4525073" y="1018895"/>
                  </a:lnTo>
                  <a:lnTo>
                    <a:pt x="4553636" y="980795"/>
                  </a:lnTo>
                  <a:lnTo>
                    <a:pt x="4586910" y="955395"/>
                  </a:lnTo>
                  <a:lnTo>
                    <a:pt x="4624336" y="929995"/>
                  </a:lnTo>
                  <a:lnTo>
                    <a:pt x="4665307" y="917295"/>
                  </a:lnTo>
                  <a:lnTo>
                    <a:pt x="4709261" y="904595"/>
                  </a:lnTo>
                  <a:lnTo>
                    <a:pt x="4803140" y="904595"/>
                  </a:lnTo>
                  <a:lnTo>
                    <a:pt x="4848644" y="917295"/>
                  </a:lnTo>
                  <a:lnTo>
                    <a:pt x="4891405" y="929995"/>
                  </a:lnTo>
                  <a:lnTo>
                    <a:pt x="4930711" y="955395"/>
                  </a:lnTo>
                  <a:lnTo>
                    <a:pt x="4965865" y="980795"/>
                  </a:lnTo>
                  <a:lnTo>
                    <a:pt x="4996167" y="1018895"/>
                  </a:lnTo>
                  <a:lnTo>
                    <a:pt x="5020932" y="1056995"/>
                  </a:lnTo>
                  <a:lnTo>
                    <a:pt x="5039449" y="1095095"/>
                  </a:lnTo>
                  <a:lnTo>
                    <a:pt x="5051006" y="1145895"/>
                  </a:lnTo>
                  <a:lnTo>
                    <a:pt x="5054917" y="1183995"/>
                  </a:lnTo>
                  <a:lnTo>
                    <a:pt x="5054917" y="118478"/>
                  </a:lnTo>
                  <a:lnTo>
                    <a:pt x="5029759" y="91795"/>
                  </a:lnTo>
                  <a:lnTo>
                    <a:pt x="4990401" y="66395"/>
                  </a:lnTo>
                  <a:lnTo>
                    <a:pt x="4948021" y="53695"/>
                  </a:lnTo>
                  <a:lnTo>
                    <a:pt x="4903013" y="28295"/>
                  </a:lnTo>
                  <a:lnTo>
                    <a:pt x="4855743" y="15595"/>
                  </a:lnTo>
                  <a:lnTo>
                    <a:pt x="4709020" y="15595"/>
                  </a:lnTo>
                  <a:lnTo>
                    <a:pt x="4663491" y="28295"/>
                  </a:lnTo>
                  <a:lnTo>
                    <a:pt x="4619701" y="40995"/>
                  </a:lnTo>
                  <a:lnTo>
                    <a:pt x="4577931" y="53695"/>
                  </a:lnTo>
                  <a:lnTo>
                    <a:pt x="4538396" y="79095"/>
                  </a:lnTo>
                  <a:lnTo>
                    <a:pt x="4501375" y="104495"/>
                  </a:lnTo>
                  <a:lnTo>
                    <a:pt x="4467085" y="129895"/>
                  </a:lnTo>
                  <a:lnTo>
                    <a:pt x="4435780" y="167995"/>
                  </a:lnTo>
                  <a:lnTo>
                    <a:pt x="4407713" y="193395"/>
                  </a:lnTo>
                  <a:lnTo>
                    <a:pt x="4383138" y="231495"/>
                  </a:lnTo>
                  <a:lnTo>
                    <a:pt x="4362285" y="269595"/>
                  </a:lnTo>
                  <a:lnTo>
                    <a:pt x="4332757" y="358495"/>
                  </a:lnTo>
                  <a:lnTo>
                    <a:pt x="4324566" y="396595"/>
                  </a:lnTo>
                  <a:lnTo>
                    <a:pt x="4321086" y="447395"/>
                  </a:lnTo>
                  <a:lnTo>
                    <a:pt x="4321441" y="460095"/>
                  </a:lnTo>
                  <a:lnTo>
                    <a:pt x="4323029" y="485495"/>
                  </a:lnTo>
                  <a:lnTo>
                    <a:pt x="4325366" y="498195"/>
                  </a:lnTo>
                  <a:lnTo>
                    <a:pt x="4327982" y="523595"/>
                  </a:lnTo>
                  <a:lnTo>
                    <a:pt x="4806277" y="523595"/>
                  </a:lnTo>
                  <a:lnTo>
                    <a:pt x="4897132" y="383895"/>
                  </a:lnTo>
                  <a:lnTo>
                    <a:pt x="4479214" y="383895"/>
                  </a:lnTo>
                  <a:lnTo>
                    <a:pt x="4494415" y="333095"/>
                  </a:lnTo>
                  <a:lnTo>
                    <a:pt x="4516298" y="294995"/>
                  </a:lnTo>
                  <a:lnTo>
                    <a:pt x="4544314" y="256895"/>
                  </a:lnTo>
                  <a:lnTo>
                    <a:pt x="4577893" y="231495"/>
                  </a:lnTo>
                  <a:lnTo>
                    <a:pt x="4616475" y="193395"/>
                  </a:lnTo>
                  <a:lnTo>
                    <a:pt x="4659490" y="180695"/>
                  </a:lnTo>
                  <a:lnTo>
                    <a:pt x="4706366" y="167995"/>
                  </a:lnTo>
                  <a:lnTo>
                    <a:pt x="4756543" y="155295"/>
                  </a:lnTo>
                  <a:lnTo>
                    <a:pt x="4802289" y="167995"/>
                  </a:lnTo>
                  <a:lnTo>
                    <a:pt x="4846599" y="167995"/>
                  </a:lnTo>
                  <a:lnTo>
                    <a:pt x="4888687" y="193395"/>
                  </a:lnTo>
                  <a:lnTo>
                    <a:pt x="4927752" y="218795"/>
                  </a:lnTo>
                  <a:lnTo>
                    <a:pt x="4962995" y="244195"/>
                  </a:lnTo>
                  <a:lnTo>
                    <a:pt x="4993614" y="269595"/>
                  </a:lnTo>
                  <a:lnTo>
                    <a:pt x="5018824" y="307695"/>
                  </a:lnTo>
                  <a:lnTo>
                    <a:pt x="5037810" y="358495"/>
                  </a:lnTo>
                  <a:lnTo>
                    <a:pt x="5049799" y="396595"/>
                  </a:lnTo>
                  <a:lnTo>
                    <a:pt x="5053965" y="447395"/>
                  </a:lnTo>
                  <a:lnTo>
                    <a:pt x="5050053" y="498195"/>
                  </a:lnTo>
                  <a:lnTo>
                    <a:pt x="5038725" y="536295"/>
                  </a:lnTo>
                  <a:lnTo>
                    <a:pt x="5020602" y="587095"/>
                  </a:lnTo>
                  <a:lnTo>
                    <a:pt x="4996307" y="625195"/>
                  </a:lnTo>
                  <a:lnTo>
                    <a:pt x="4966462" y="650595"/>
                  </a:lnTo>
                  <a:lnTo>
                    <a:pt x="4931676" y="688695"/>
                  </a:lnTo>
                  <a:lnTo>
                    <a:pt x="4892586" y="714095"/>
                  </a:lnTo>
                  <a:lnTo>
                    <a:pt x="4849787" y="726795"/>
                  </a:lnTo>
                  <a:lnTo>
                    <a:pt x="4803914" y="739495"/>
                  </a:lnTo>
                  <a:lnTo>
                    <a:pt x="4703089" y="739495"/>
                  </a:lnTo>
                  <a:lnTo>
                    <a:pt x="4654816" y="726795"/>
                  </a:lnTo>
                  <a:lnTo>
                    <a:pt x="4611065" y="701395"/>
                  </a:lnTo>
                  <a:lnTo>
                    <a:pt x="4572152" y="675995"/>
                  </a:lnTo>
                  <a:lnTo>
                    <a:pt x="4538357" y="637895"/>
                  </a:lnTo>
                  <a:lnTo>
                    <a:pt x="4509986" y="612495"/>
                  </a:lnTo>
                  <a:lnTo>
                    <a:pt x="4487342" y="561695"/>
                  </a:lnTo>
                  <a:lnTo>
                    <a:pt x="4335437" y="561695"/>
                  </a:lnTo>
                  <a:lnTo>
                    <a:pt x="4352023" y="612495"/>
                  </a:lnTo>
                  <a:lnTo>
                    <a:pt x="4371784" y="663295"/>
                  </a:lnTo>
                  <a:lnTo>
                    <a:pt x="4394746" y="701395"/>
                  </a:lnTo>
                  <a:lnTo>
                    <a:pt x="4420921" y="739495"/>
                  </a:lnTo>
                  <a:lnTo>
                    <a:pt x="4450321" y="764895"/>
                  </a:lnTo>
                  <a:lnTo>
                    <a:pt x="4482985" y="790295"/>
                  </a:lnTo>
                  <a:lnTo>
                    <a:pt x="4518901" y="815695"/>
                  </a:lnTo>
                  <a:lnTo>
                    <a:pt x="4480661" y="841095"/>
                  </a:lnTo>
                  <a:lnTo>
                    <a:pt x="4445647" y="879195"/>
                  </a:lnTo>
                  <a:lnTo>
                    <a:pt x="4414190" y="917295"/>
                  </a:lnTo>
                  <a:lnTo>
                    <a:pt x="4386643" y="955395"/>
                  </a:lnTo>
                  <a:lnTo>
                    <a:pt x="4363339" y="993495"/>
                  </a:lnTo>
                  <a:lnTo>
                    <a:pt x="4344606" y="1031595"/>
                  </a:lnTo>
                  <a:lnTo>
                    <a:pt x="4330814" y="1082395"/>
                  </a:lnTo>
                  <a:lnTo>
                    <a:pt x="4322292" y="1133195"/>
                  </a:lnTo>
                  <a:lnTo>
                    <a:pt x="4319371" y="1183995"/>
                  </a:lnTo>
                  <a:lnTo>
                    <a:pt x="4321759" y="1234795"/>
                  </a:lnTo>
                  <a:lnTo>
                    <a:pt x="4328998" y="1272895"/>
                  </a:lnTo>
                  <a:lnTo>
                    <a:pt x="4340834" y="1323695"/>
                  </a:lnTo>
                  <a:lnTo>
                    <a:pt x="4357014" y="1361795"/>
                  </a:lnTo>
                  <a:lnTo>
                    <a:pt x="4377296" y="1399895"/>
                  </a:lnTo>
                  <a:lnTo>
                    <a:pt x="4401413" y="1437995"/>
                  </a:lnTo>
                  <a:lnTo>
                    <a:pt x="4429137" y="1476095"/>
                  </a:lnTo>
                  <a:lnTo>
                    <a:pt x="4460202" y="1514195"/>
                  </a:lnTo>
                  <a:lnTo>
                    <a:pt x="4494365" y="1539595"/>
                  </a:lnTo>
                  <a:lnTo>
                    <a:pt x="4531372" y="1564995"/>
                  </a:lnTo>
                  <a:lnTo>
                    <a:pt x="4570971" y="1577695"/>
                  </a:lnTo>
                  <a:lnTo>
                    <a:pt x="4612919" y="1603095"/>
                  </a:lnTo>
                  <a:lnTo>
                    <a:pt x="4656963" y="1615795"/>
                  </a:lnTo>
                  <a:lnTo>
                    <a:pt x="4857077" y="1615795"/>
                  </a:lnTo>
                  <a:lnTo>
                    <a:pt x="4911852" y="1603095"/>
                  </a:lnTo>
                  <a:lnTo>
                    <a:pt x="4960239" y="1577695"/>
                  </a:lnTo>
                  <a:lnTo>
                    <a:pt x="4986540" y="1615795"/>
                  </a:lnTo>
                  <a:lnTo>
                    <a:pt x="5158676" y="1615795"/>
                  </a:lnTo>
                  <a:lnTo>
                    <a:pt x="5131587" y="1577695"/>
                  </a:lnTo>
                  <a:lnTo>
                    <a:pt x="5077396" y="1501495"/>
                  </a:lnTo>
                  <a:lnTo>
                    <a:pt x="5092890" y="1476095"/>
                  </a:lnTo>
                  <a:lnTo>
                    <a:pt x="5107102" y="1463395"/>
                  </a:lnTo>
                  <a:lnTo>
                    <a:pt x="5119954" y="1450695"/>
                  </a:lnTo>
                  <a:lnTo>
                    <a:pt x="5131422" y="1425295"/>
                  </a:lnTo>
                  <a:lnTo>
                    <a:pt x="5159489" y="1463395"/>
                  </a:lnTo>
                  <a:lnTo>
                    <a:pt x="5191493" y="1501495"/>
                  </a:lnTo>
                  <a:lnTo>
                    <a:pt x="5227078" y="1526895"/>
                  </a:lnTo>
                  <a:lnTo>
                    <a:pt x="5265890" y="1552295"/>
                  </a:lnTo>
                  <a:lnTo>
                    <a:pt x="5307596" y="1577695"/>
                  </a:lnTo>
                  <a:lnTo>
                    <a:pt x="5351843" y="1590395"/>
                  </a:lnTo>
                  <a:lnTo>
                    <a:pt x="5398262" y="1603095"/>
                  </a:lnTo>
                  <a:lnTo>
                    <a:pt x="5446522" y="1615795"/>
                  </a:lnTo>
                  <a:lnTo>
                    <a:pt x="5543664" y="1615795"/>
                  </a:lnTo>
                  <a:lnTo>
                    <a:pt x="5634545" y="1590395"/>
                  </a:lnTo>
                  <a:lnTo>
                    <a:pt x="5677420" y="1577695"/>
                  </a:lnTo>
                  <a:lnTo>
                    <a:pt x="5718162" y="1552295"/>
                  </a:lnTo>
                  <a:lnTo>
                    <a:pt x="5756478" y="1539595"/>
                  </a:lnTo>
                  <a:lnTo>
                    <a:pt x="5792063" y="1501495"/>
                  </a:lnTo>
                  <a:lnTo>
                    <a:pt x="5824613" y="1476095"/>
                  </a:lnTo>
                  <a:lnTo>
                    <a:pt x="5853823" y="1437995"/>
                  </a:lnTo>
                  <a:lnTo>
                    <a:pt x="5879389" y="1399895"/>
                  </a:lnTo>
                  <a:lnTo>
                    <a:pt x="5901004" y="1361795"/>
                  </a:lnTo>
                  <a:lnTo>
                    <a:pt x="5918365" y="1323695"/>
                  </a:lnTo>
                  <a:lnTo>
                    <a:pt x="5931179" y="1272895"/>
                  </a:lnTo>
                  <a:lnTo>
                    <a:pt x="5939117" y="1234795"/>
                  </a:lnTo>
                  <a:lnTo>
                    <a:pt x="5941898" y="1183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3548" y="3949336"/>
              <a:ext cx="130942" cy="1306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88989" y="5395671"/>
            <a:ext cx="5260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Fall</a:t>
            </a:r>
            <a:r>
              <a:rPr dirty="0" sz="1800" spc="-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Tahoma"/>
                <a:cs typeface="Tahoma"/>
              </a:rPr>
              <a:t>Communicators</a:t>
            </a:r>
            <a:r>
              <a:rPr dirty="0" sz="18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Tahoma"/>
                <a:cs typeface="Tahoma"/>
              </a:rPr>
              <a:t>Meeting|</a:t>
            </a:r>
            <a:r>
              <a:rPr dirty="0" sz="18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Tahoma"/>
                <a:cs typeface="Tahoma"/>
              </a:rPr>
              <a:t>November</a:t>
            </a:r>
            <a:r>
              <a:rPr dirty="0" sz="18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20" b="1">
                <a:solidFill>
                  <a:srgbClr val="FFFFFF"/>
                </a:solidFill>
                <a:latin typeface="Tahoma"/>
                <a:cs typeface="Tahoma"/>
              </a:rPr>
              <a:t>2021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544" y="96011"/>
            <a:ext cx="11605260" cy="6667500"/>
            <a:chOff x="161544" y="96011"/>
            <a:chExt cx="11605260" cy="6667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96011"/>
              <a:ext cx="9314688" cy="3637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4548" y="2645662"/>
              <a:ext cx="3572255" cy="4117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4655" y="3733800"/>
              <a:ext cx="4742688" cy="1409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220" y="388620"/>
            <a:ext cx="11851005" cy="6198235"/>
            <a:chOff x="236220" y="388620"/>
            <a:chExt cx="11851005" cy="6198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388620"/>
              <a:ext cx="9296400" cy="3848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3691" y="3165347"/>
              <a:ext cx="7693152" cy="3421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4659" y="434340"/>
            <a:ext cx="5090160" cy="5989320"/>
            <a:chOff x="6804659" y="434340"/>
            <a:chExt cx="5090160" cy="5989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9" y="472440"/>
              <a:ext cx="5013959" cy="59131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23709" y="453390"/>
              <a:ext cx="5052060" cy="5951220"/>
            </a:xfrm>
            <a:custGeom>
              <a:avLst/>
              <a:gdLst/>
              <a:ahLst/>
              <a:cxnLst/>
              <a:rect l="l" t="t" r="r" b="b"/>
              <a:pathLst>
                <a:path w="5052059" h="5951220">
                  <a:moveTo>
                    <a:pt x="0" y="5951220"/>
                  </a:moveTo>
                  <a:lnTo>
                    <a:pt x="5052059" y="5951220"/>
                  </a:lnTo>
                  <a:lnTo>
                    <a:pt x="5052059" y="0"/>
                  </a:lnTo>
                  <a:lnTo>
                    <a:pt x="0" y="0"/>
                  </a:lnTo>
                  <a:lnTo>
                    <a:pt x="0" y="59512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8553" y="1179652"/>
            <a:ext cx="45402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0">
                <a:solidFill>
                  <a:srgbClr val="002B5E"/>
                </a:solidFill>
                <a:latin typeface="Georgia"/>
                <a:cs typeface="Georgia"/>
              </a:rPr>
              <a:t>Event</a:t>
            </a:r>
            <a:r>
              <a:rPr dirty="0" sz="4800" spc="-3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800" spc="-10" b="0">
                <a:solidFill>
                  <a:srgbClr val="002B5E"/>
                </a:solidFill>
                <a:latin typeface="Georgia"/>
                <a:cs typeface="Georgia"/>
              </a:rPr>
              <a:t>Marketing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433" y="1988057"/>
            <a:ext cx="238252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0">
              <a:lnSpc>
                <a:spcPct val="150000"/>
              </a:lnSpc>
              <a:spcBef>
                <a:spcPts val="100"/>
              </a:spcBef>
            </a:pPr>
            <a:r>
              <a:rPr dirty="0" sz="2400" spc="25">
                <a:solidFill>
                  <a:srgbClr val="002B5E"/>
                </a:solidFill>
                <a:latin typeface="Arial Unicode MS"/>
                <a:cs typeface="Arial Unicode MS"/>
              </a:rPr>
              <a:t>Brochure</a:t>
            </a:r>
            <a:r>
              <a:rPr dirty="0" sz="2400" spc="-10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40">
                <a:solidFill>
                  <a:srgbClr val="002B5E"/>
                </a:solidFill>
                <a:latin typeface="Arial Unicode MS"/>
                <a:cs typeface="Arial Unicode MS"/>
              </a:rPr>
              <a:t>Holder </a:t>
            </a:r>
            <a:r>
              <a:rPr dirty="0" sz="2400" spc="-6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15">
                <a:solidFill>
                  <a:srgbClr val="002B5E"/>
                </a:solidFill>
                <a:latin typeface="Arial Unicode MS"/>
                <a:cs typeface="Arial Unicode MS"/>
              </a:rPr>
              <a:t>Brochures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5">
                <a:solidFill>
                  <a:srgbClr val="002B5E"/>
                </a:solidFill>
                <a:latin typeface="Arial Unicode MS"/>
                <a:cs typeface="Arial Unicode MS"/>
              </a:rPr>
              <a:t>Self-mailers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30">
                <a:solidFill>
                  <a:srgbClr val="002B5E"/>
                </a:solidFill>
                <a:latin typeface="Arial Unicode MS"/>
                <a:cs typeface="Arial Unicode MS"/>
              </a:rPr>
              <a:t>K</a:t>
            </a:r>
            <a:r>
              <a:rPr dirty="0" sz="2400" spc="-155">
                <a:solidFill>
                  <a:srgbClr val="002B5E"/>
                </a:solidFill>
                <a:latin typeface="Arial Unicode MS"/>
                <a:cs typeface="Arial Unicode MS"/>
              </a:rPr>
              <a:t>e</a:t>
            </a:r>
            <a:r>
              <a:rPr dirty="0" sz="2400" spc="-100">
                <a:solidFill>
                  <a:srgbClr val="002B5E"/>
                </a:solidFill>
                <a:latin typeface="Arial Unicode MS"/>
                <a:cs typeface="Arial Unicode MS"/>
              </a:rPr>
              <a:t>y</a:t>
            </a:r>
            <a:r>
              <a:rPr dirty="0" sz="24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-75">
                <a:solidFill>
                  <a:srgbClr val="002B5E"/>
                </a:solidFill>
                <a:latin typeface="Arial Unicode MS"/>
                <a:cs typeface="Arial Unicode MS"/>
              </a:rPr>
              <a:t>Ca</a:t>
            </a:r>
            <a:r>
              <a:rPr dirty="0" sz="2400" spc="-90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2400" spc="90">
                <a:solidFill>
                  <a:srgbClr val="002B5E"/>
                </a:solidFill>
                <a:latin typeface="Arial Unicode MS"/>
                <a:cs typeface="Arial Unicode MS"/>
              </a:rPr>
              <a:t>d</a:t>
            </a:r>
            <a:r>
              <a:rPr dirty="0" sz="24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20">
                <a:solidFill>
                  <a:srgbClr val="002B5E"/>
                </a:solidFill>
                <a:latin typeface="Arial Unicode MS"/>
                <a:cs typeface="Arial Unicode MS"/>
              </a:rPr>
              <a:t>Holders</a:t>
            </a:r>
            <a:endParaRPr sz="24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6411467"/>
            <a:ext cx="306323" cy="3078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0090" y="6574028"/>
            <a:ext cx="155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5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8849" y="2213229"/>
            <a:ext cx="5026025" cy="1868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Patented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LAMà</a:t>
            </a:r>
            <a:r>
              <a:rPr dirty="0" baseline="24691" sz="1350" spc="30">
                <a:solidFill>
                  <a:srgbClr val="002B5E"/>
                </a:solidFill>
                <a:latin typeface="Arial Unicode MS"/>
                <a:cs typeface="Arial Unicode MS"/>
              </a:rPr>
              <a:t>®</a:t>
            </a:r>
            <a:r>
              <a:rPr dirty="0" baseline="24691" sz="1350" spc="187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Displays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are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0">
                <a:solidFill>
                  <a:srgbClr val="002B5E"/>
                </a:solidFill>
                <a:latin typeface="Arial Unicode MS"/>
                <a:cs typeface="Arial Unicode MS"/>
              </a:rPr>
              <a:t>instant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displays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65">
                <a:solidFill>
                  <a:srgbClr val="002B5E"/>
                </a:solidFill>
                <a:latin typeface="Arial Unicode MS"/>
                <a:cs typeface="Arial Unicode MS"/>
              </a:rPr>
              <a:t>that</a:t>
            </a:r>
            <a:r>
              <a:rPr dirty="0" sz="1400" spc="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fold</a:t>
            </a:r>
            <a:r>
              <a:rPr dirty="0" sz="1400" spc="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endParaRPr sz="1400">
              <a:latin typeface="Arial Unicode MS"/>
              <a:cs typeface="Arial Unicode MS"/>
            </a:endParaRPr>
          </a:p>
          <a:p>
            <a:pPr algn="ctr" marL="2540">
              <a:lnSpc>
                <a:spcPct val="100000"/>
              </a:lnSpc>
            </a:pP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ship</a:t>
            </a:r>
            <a:r>
              <a:rPr dirty="0" sz="14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flat,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effortlessly</a:t>
            </a:r>
            <a:r>
              <a:rPr dirty="0" sz="14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properly</a:t>
            </a:r>
            <a:r>
              <a:rPr dirty="0" sz="14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set-up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in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seconds.</a:t>
            </a:r>
            <a:endParaRPr sz="1400">
              <a:latin typeface="Arial Unicode MS"/>
              <a:cs typeface="Arial Unicode MS"/>
            </a:endParaRPr>
          </a:p>
          <a:p>
            <a:pPr algn="ctr" marL="50800" marR="43180" indent="7620">
              <a:lnSpc>
                <a:spcPct val="100000"/>
              </a:lnSpc>
            </a:pP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Available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in 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a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wide </a:t>
            </a:r>
            <a:r>
              <a:rPr dirty="0" sz="1400" spc="30">
                <a:solidFill>
                  <a:srgbClr val="002B5E"/>
                </a:solidFill>
                <a:latin typeface="Arial Unicode MS"/>
                <a:cs typeface="Arial Unicode MS"/>
              </a:rPr>
              <a:t>range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of 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shapes, 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sizes 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and </a:t>
            </a:r>
            <a:r>
              <a:rPr dirty="0" sz="1400" spc="30">
                <a:solidFill>
                  <a:srgbClr val="002B5E"/>
                </a:solidFill>
                <a:latin typeface="Arial Unicode MS"/>
                <a:cs typeface="Arial Unicode MS"/>
              </a:rPr>
              <a:t>innovative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30">
                <a:solidFill>
                  <a:srgbClr val="002B5E"/>
                </a:solidFill>
                <a:latin typeface="Arial Unicode MS"/>
                <a:cs typeface="Arial Unicode MS"/>
              </a:rPr>
              <a:t>solutions,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5">
                <a:solidFill>
                  <a:srgbClr val="002B5E"/>
                </a:solidFill>
                <a:latin typeface="Arial Unicode MS"/>
                <a:cs typeface="Arial Unicode MS"/>
              </a:rPr>
              <a:t>LAMà</a:t>
            </a:r>
            <a:r>
              <a:rPr dirty="0" sz="1400" spc="-114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baseline="24691" sz="1350" spc="172">
                <a:solidFill>
                  <a:srgbClr val="002B5E"/>
                </a:solidFill>
                <a:latin typeface="Arial Unicode MS"/>
                <a:cs typeface="Arial Unicode MS"/>
              </a:rPr>
              <a:t>®</a:t>
            </a:r>
            <a:r>
              <a:rPr dirty="0" baseline="24691" sz="1350" spc="2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Displays 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can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be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easily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modified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65">
                <a:solidFill>
                  <a:srgbClr val="002B5E"/>
                </a:solidFill>
                <a:latin typeface="Arial Unicode MS"/>
                <a:cs typeface="Arial Unicode MS"/>
              </a:rPr>
              <a:t>through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a </a:t>
            </a:r>
            <a:r>
              <a:rPr dirty="0" sz="1400" spc="-3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variety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of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enhancements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customized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solutions.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 Unicode MS"/>
              <a:cs typeface="Arial Unicode MS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65" b="1">
                <a:solidFill>
                  <a:srgbClr val="0099CE"/>
                </a:solidFill>
                <a:latin typeface="Trebuchet MS"/>
                <a:cs typeface="Trebuchet MS"/>
              </a:rPr>
              <a:t>Benefits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7216" y="2023872"/>
            <a:ext cx="5260340" cy="0"/>
          </a:xfrm>
          <a:custGeom>
            <a:avLst/>
            <a:gdLst/>
            <a:ahLst/>
            <a:cxnLst/>
            <a:rect l="l" t="t" r="r" b="b"/>
            <a:pathLst>
              <a:path w="5260340" h="0">
                <a:moveTo>
                  <a:pt x="0" y="0"/>
                </a:moveTo>
                <a:lnTo>
                  <a:pt x="526034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1555" y="1215897"/>
            <a:ext cx="43922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60575" algn="l"/>
              </a:tabLst>
            </a:pPr>
            <a:r>
              <a:rPr dirty="0" sz="4800" b="0">
                <a:solidFill>
                  <a:srgbClr val="002B5E"/>
                </a:solidFill>
                <a:latin typeface="Georgia"/>
                <a:cs typeface="Georgia"/>
              </a:rPr>
              <a:t>LAM</a:t>
            </a:r>
            <a:r>
              <a:rPr dirty="0" sz="4800" spc="-10" b="0">
                <a:solidFill>
                  <a:srgbClr val="002B5E"/>
                </a:solidFill>
                <a:latin typeface="Georgia"/>
                <a:cs typeface="Georgia"/>
              </a:rPr>
              <a:t>à</a:t>
            </a:r>
            <a:r>
              <a:rPr dirty="0" baseline="58558" sz="2775" spc="30" b="0">
                <a:solidFill>
                  <a:srgbClr val="002B5E"/>
                </a:solidFill>
                <a:latin typeface="Georgia"/>
                <a:cs typeface="Georgia"/>
              </a:rPr>
              <a:t>®</a:t>
            </a:r>
            <a:r>
              <a:rPr dirty="0" baseline="58558" sz="2775" b="0">
                <a:solidFill>
                  <a:srgbClr val="002B5E"/>
                </a:solidFill>
                <a:latin typeface="Georgia"/>
                <a:cs typeface="Georgia"/>
              </a:rPr>
              <a:t>	</a:t>
            </a:r>
            <a:r>
              <a:rPr dirty="0" sz="4800" spc="-5" b="0">
                <a:solidFill>
                  <a:srgbClr val="002B5E"/>
                </a:solidFill>
                <a:latin typeface="Georgia"/>
                <a:cs typeface="Georgia"/>
              </a:rPr>
              <a:t>Displa</a:t>
            </a:r>
            <a:r>
              <a:rPr dirty="0" sz="4800" spc="5" b="0">
                <a:solidFill>
                  <a:srgbClr val="002B5E"/>
                </a:solidFill>
                <a:latin typeface="Georgia"/>
                <a:cs typeface="Georgia"/>
              </a:rPr>
              <a:t>y</a:t>
            </a:r>
            <a:r>
              <a:rPr dirty="0" sz="4800" b="0">
                <a:solidFill>
                  <a:srgbClr val="002B5E"/>
                </a:solidFill>
                <a:latin typeface="Georgia"/>
                <a:cs typeface="Georgia"/>
              </a:rPr>
              <a:t>s</a:t>
            </a:r>
            <a:endParaRPr sz="48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1516" y="4169536"/>
          <a:ext cx="6275070" cy="148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925"/>
                <a:gridCol w="1650364"/>
                <a:gridCol w="1261744"/>
                <a:gridCol w="1793875"/>
              </a:tblGrid>
              <a:tr h="148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71145" marR="183515" indent="-13970">
                        <a:lnSpc>
                          <a:spcPct val="100000"/>
                        </a:lnSpc>
                      </a:pP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Folds </a:t>
                      </a:r>
                      <a:r>
                        <a:rPr dirty="0" sz="1000" spc="2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Flat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dirty="0" sz="1000" spc="4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Cost </a:t>
                      </a:r>
                      <a:r>
                        <a:rPr dirty="0" sz="1000" spc="-29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3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Effective</a:t>
                      </a:r>
                      <a:r>
                        <a:rPr dirty="0" sz="1000" spc="6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4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000" spc="5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Ship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28600" marR="229870">
                        <a:lnSpc>
                          <a:spcPct val="100000"/>
                        </a:lnSpc>
                      </a:pPr>
                      <a:r>
                        <a:rPr dirty="0" sz="1000" spc="6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Instantly</a:t>
                      </a:r>
                      <a:r>
                        <a:rPr dirty="0" sz="1000" spc="-1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Flawless </a:t>
                      </a:r>
                      <a:r>
                        <a:rPr dirty="0" sz="1000" spc="-29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6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High 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In-Store </a:t>
                      </a:r>
                      <a:r>
                        <a:rPr dirty="0" sz="1000" spc="5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Compliance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66395" marR="218440" indent="-108585">
                        <a:lnSpc>
                          <a:spcPct val="100000"/>
                        </a:lnSpc>
                      </a:pPr>
                      <a:r>
                        <a:rPr dirty="0" sz="1000" spc="4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000" spc="4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4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000" spc="4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dirty="0" sz="1000" spc="4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00" spc="4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00" spc="4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1000" spc="5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sz="100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t  </a:t>
                      </a:r>
                      <a:r>
                        <a:rPr dirty="0" sz="1000" spc="5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Portable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9400" marR="255904" indent="92710">
                        <a:lnSpc>
                          <a:spcPct val="100000"/>
                        </a:lnSpc>
                      </a:pPr>
                      <a:r>
                        <a:rPr dirty="0" sz="1000" spc="4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Easily</a:t>
                      </a:r>
                      <a:r>
                        <a:rPr dirty="0" sz="1000" spc="6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Enhanced </a:t>
                      </a:r>
                      <a:r>
                        <a:rPr dirty="0" sz="1000" spc="6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2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Fully</a:t>
                      </a:r>
                      <a:r>
                        <a:rPr dirty="0" sz="1000" spc="15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00" spc="60" b="1">
                          <a:solidFill>
                            <a:srgbClr val="002B5E"/>
                          </a:solidFill>
                          <a:latin typeface="Trebuchet MS"/>
                          <a:cs typeface="Trebuchet MS"/>
                        </a:rPr>
                        <a:t>Customizable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619244" y="4422647"/>
            <a:ext cx="408940" cy="410209"/>
            <a:chOff x="4619244" y="4422647"/>
            <a:chExt cx="408940" cy="410209"/>
          </a:xfrm>
        </p:grpSpPr>
        <p:sp>
          <p:nvSpPr>
            <p:cNvPr id="9" name="object 9"/>
            <p:cNvSpPr/>
            <p:nvPr/>
          </p:nvSpPr>
          <p:spPr>
            <a:xfrm>
              <a:off x="4619244" y="4422647"/>
              <a:ext cx="408940" cy="410209"/>
            </a:xfrm>
            <a:custGeom>
              <a:avLst/>
              <a:gdLst/>
              <a:ahLst/>
              <a:cxnLst/>
              <a:rect l="l" t="t" r="r" b="b"/>
              <a:pathLst>
                <a:path w="408939" h="410210">
                  <a:moveTo>
                    <a:pt x="204215" y="0"/>
                  </a:moveTo>
                  <a:lnTo>
                    <a:pt x="157394" y="5416"/>
                  </a:lnTo>
                  <a:lnTo>
                    <a:pt x="114411" y="20842"/>
                  </a:lnTo>
                  <a:lnTo>
                    <a:pt x="76493" y="45046"/>
                  </a:lnTo>
                  <a:lnTo>
                    <a:pt x="44866" y="76795"/>
                  </a:lnTo>
                  <a:lnTo>
                    <a:pt x="20758" y="114855"/>
                  </a:lnTo>
                  <a:lnTo>
                    <a:pt x="5393" y="157993"/>
                  </a:lnTo>
                  <a:lnTo>
                    <a:pt x="0" y="204977"/>
                  </a:lnTo>
                  <a:lnTo>
                    <a:pt x="5393" y="251962"/>
                  </a:lnTo>
                  <a:lnTo>
                    <a:pt x="20758" y="295100"/>
                  </a:lnTo>
                  <a:lnTo>
                    <a:pt x="44866" y="333160"/>
                  </a:lnTo>
                  <a:lnTo>
                    <a:pt x="76493" y="364909"/>
                  </a:lnTo>
                  <a:lnTo>
                    <a:pt x="114411" y="389113"/>
                  </a:lnTo>
                  <a:lnTo>
                    <a:pt x="157394" y="404539"/>
                  </a:lnTo>
                  <a:lnTo>
                    <a:pt x="204215" y="409956"/>
                  </a:lnTo>
                  <a:lnTo>
                    <a:pt x="251037" y="404539"/>
                  </a:lnTo>
                  <a:lnTo>
                    <a:pt x="294020" y="389113"/>
                  </a:lnTo>
                  <a:lnTo>
                    <a:pt x="331938" y="364909"/>
                  </a:lnTo>
                  <a:lnTo>
                    <a:pt x="363565" y="333160"/>
                  </a:lnTo>
                  <a:lnTo>
                    <a:pt x="387673" y="295100"/>
                  </a:lnTo>
                  <a:lnTo>
                    <a:pt x="403038" y="251962"/>
                  </a:lnTo>
                  <a:lnTo>
                    <a:pt x="408431" y="204977"/>
                  </a:lnTo>
                  <a:lnTo>
                    <a:pt x="403038" y="157993"/>
                  </a:lnTo>
                  <a:lnTo>
                    <a:pt x="387673" y="114855"/>
                  </a:lnTo>
                  <a:lnTo>
                    <a:pt x="363565" y="76795"/>
                  </a:lnTo>
                  <a:lnTo>
                    <a:pt x="331938" y="45046"/>
                  </a:lnTo>
                  <a:lnTo>
                    <a:pt x="294020" y="20842"/>
                  </a:lnTo>
                  <a:lnTo>
                    <a:pt x="251037" y="54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9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6555" y="4512470"/>
              <a:ext cx="169152" cy="18955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142488" y="4419600"/>
            <a:ext cx="408940" cy="408940"/>
            <a:chOff x="3142488" y="4419600"/>
            <a:chExt cx="408940" cy="408940"/>
          </a:xfrm>
        </p:grpSpPr>
        <p:sp>
          <p:nvSpPr>
            <p:cNvPr id="12" name="object 12"/>
            <p:cNvSpPr/>
            <p:nvPr/>
          </p:nvSpPr>
          <p:spPr>
            <a:xfrm>
              <a:off x="3142488" y="441960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39" h="408939">
                  <a:moveTo>
                    <a:pt x="204215" y="0"/>
                  </a:move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6"/>
                  </a:lnTo>
                  <a:lnTo>
                    <a:pt x="5393" y="251037"/>
                  </a:lnTo>
                  <a:lnTo>
                    <a:pt x="20758" y="294020"/>
                  </a:lnTo>
                  <a:lnTo>
                    <a:pt x="44866" y="331938"/>
                  </a:lnTo>
                  <a:lnTo>
                    <a:pt x="76493" y="363565"/>
                  </a:lnTo>
                  <a:lnTo>
                    <a:pt x="114411" y="387673"/>
                  </a:lnTo>
                  <a:lnTo>
                    <a:pt x="157394" y="403038"/>
                  </a:lnTo>
                  <a:lnTo>
                    <a:pt x="204215" y="408431"/>
                  </a:lnTo>
                  <a:lnTo>
                    <a:pt x="251037" y="403038"/>
                  </a:lnTo>
                  <a:lnTo>
                    <a:pt x="294020" y="387673"/>
                  </a:lnTo>
                  <a:lnTo>
                    <a:pt x="331938" y="363565"/>
                  </a:lnTo>
                  <a:lnTo>
                    <a:pt x="363565" y="331938"/>
                  </a:lnTo>
                  <a:lnTo>
                    <a:pt x="387673" y="294020"/>
                  </a:lnTo>
                  <a:lnTo>
                    <a:pt x="403038" y="251037"/>
                  </a:lnTo>
                  <a:lnTo>
                    <a:pt x="408432" y="204216"/>
                  </a:lnTo>
                  <a:lnTo>
                    <a:pt x="403038" y="157394"/>
                  </a:lnTo>
                  <a:lnTo>
                    <a:pt x="387673" y="114411"/>
                  </a:lnTo>
                  <a:lnTo>
                    <a:pt x="363565" y="76493"/>
                  </a:lnTo>
                  <a:lnTo>
                    <a:pt x="331938" y="44866"/>
                  </a:lnTo>
                  <a:lnTo>
                    <a:pt x="294020" y="20758"/>
                  </a:lnTo>
                  <a:lnTo>
                    <a:pt x="251037" y="5393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9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619" y="4501660"/>
              <a:ext cx="246924" cy="2470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140196" y="4419600"/>
            <a:ext cx="408940" cy="408940"/>
            <a:chOff x="6140196" y="4419600"/>
            <a:chExt cx="408940" cy="408940"/>
          </a:xfrm>
        </p:grpSpPr>
        <p:sp>
          <p:nvSpPr>
            <p:cNvPr id="15" name="object 15"/>
            <p:cNvSpPr/>
            <p:nvPr/>
          </p:nvSpPr>
          <p:spPr>
            <a:xfrm>
              <a:off x="6140196" y="441960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40" h="408939">
                  <a:moveTo>
                    <a:pt x="204215" y="0"/>
                  </a:move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6"/>
                  </a:lnTo>
                  <a:lnTo>
                    <a:pt x="5393" y="251037"/>
                  </a:lnTo>
                  <a:lnTo>
                    <a:pt x="20758" y="294020"/>
                  </a:lnTo>
                  <a:lnTo>
                    <a:pt x="44866" y="331938"/>
                  </a:lnTo>
                  <a:lnTo>
                    <a:pt x="76493" y="363565"/>
                  </a:lnTo>
                  <a:lnTo>
                    <a:pt x="114411" y="387673"/>
                  </a:lnTo>
                  <a:lnTo>
                    <a:pt x="157394" y="403038"/>
                  </a:lnTo>
                  <a:lnTo>
                    <a:pt x="204215" y="408431"/>
                  </a:lnTo>
                  <a:lnTo>
                    <a:pt x="251037" y="403038"/>
                  </a:lnTo>
                  <a:lnTo>
                    <a:pt x="294020" y="387673"/>
                  </a:lnTo>
                  <a:lnTo>
                    <a:pt x="331938" y="363565"/>
                  </a:lnTo>
                  <a:lnTo>
                    <a:pt x="363565" y="331938"/>
                  </a:lnTo>
                  <a:lnTo>
                    <a:pt x="387673" y="294020"/>
                  </a:lnTo>
                  <a:lnTo>
                    <a:pt x="403038" y="251037"/>
                  </a:lnTo>
                  <a:lnTo>
                    <a:pt x="408431" y="204216"/>
                  </a:lnTo>
                  <a:lnTo>
                    <a:pt x="403038" y="157394"/>
                  </a:lnTo>
                  <a:lnTo>
                    <a:pt x="387673" y="114411"/>
                  </a:lnTo>
                  <a:lnTo>
                    <a:pt x="363565" y="76493"/>
                  </a:lnTo>
                  <a:lnTo>
                    <a:pt x="331938" y="44866"/>
                  </a:lnTo>
                  <a:lnTo>
                    <a:pt x="294020" y="20758"/>
                  </a:lnTo>
                  <a:lnTo>
                    <a:pt x="251037" y="5393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9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5202" y="4494614"/>
              <a:ext cx="229126" cy="22933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577339" y="4419600"/>
            <a:ext cx="408940" cy="408940"/>
            <a:chOff x="1577339" y="4419600"/>
            <a:chExt cx="408940" cy="408940"/>
          </a:xfrm>
        </p:grpSpPr>
        <p:sp>
          <p:nvSpPr>
            <p:cNvPr id="18" name="object 18"/>
            <p:cNvSpPr/>
            <p:nvPr/>
          </p:nvSpPr>
          <p:spPr>
            <a:xfrm>
              <a:off x="1577339" y="4419600"/>
              <a:ext cx="408940" cy="408940"/>
            </a:xfrm>
            <a:custGeom>
              <a:avLst/>
              <a:gdLst/>
              <a:ahLst/>
              <a:cxnLst/>
              <a:rect l="l" t="t" r="r" b="b"/>
              <a:pathLst>
                <a:path w="408939" h="408939">
                  <a:moveTo>
                    <a:pt x="204215" y="0"/>
                  </a:move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6"/>
                  </a:lnTo>
                  <a:lnTo>
                    <a:pt x="5393" y="251037"/>
                  </a:lnTo>
                  <a:lnTo>
                    <a:pt x="20758" y="294020"/>
                  </a:lnTo>
                  <a:lnTo>
                    <a:pt x="44866" y="331938"/>
                  </a:lnTo>
                  <a:lnTo>
                    <a:pt x="76493" y="363565"/>
                  </a:lnTo>
                  <a:lnTo>
                    <a:pt x="114411" y="387673"/>
                  </a:lnTo>
                  <a:lnTo>
                    <a:pt x="157394" y="403038"/>
                  </a:lnTo>
                  <a:lnTo>
                    <a:pt x="204215" y="408431"/>
                  </a:lnTo>
                  <a:lnTo>
                    <a:pt x="251037" y="403038"/>
                  </a:lnTo>
                  <a:lnTo>
                    <a:pt x="294020" y="387673"/>
                  </a:lnTo>
                  <a:lnTo>
                    <a:pt x="331938" y="363565"/>
                  </a:lnTo>
                  <a:lnTo>
                    <a:pt x="363565" y="331938"/>
                  </a:lnTo>
                  <a:lnTo>
                    <a:pt x="387673" y="294020"/>
                  </a:lnTo>
                  <a:lnTo>
                    <a:pt x="403038" y="251037"/>
                  </a:lnTo>
                  <a:lnTo>
                    <a:pt x="408432" y="204216"/>
                  </a:lnTo>
                  <a:lnTo>
                    <a:pt x="403038" y="157394"/>
                  </a:lnTo>
                  <a:lnTo>
                    <a:pt x="387673" y="114411"/>
                  </a:lnTo>
                  <a:lnTo>
                    <a:pt x="363565" y="76493"/>
                  </a:lnTo>
                  <a:lnTo>
                    <a:pt x="331938" y="44866"/>
                  </a:lnTo>
                  <a:lnTo>
                    <a:pt x="294020" y="20758"/>
                  </a:lnTo>
                  <a:lnTo>
                    <a:pt x="251037" y="5393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99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0890" y="4507186"/>
              <a:ext cx="102687" cy="1276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664452" y="1199388"/>
            <a:ext cx="5323840" cy="5169535"/>
            <a:chOff x="6664452" y="1199388"/>
            <a:chExt cx="5323840" cy="516953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6973" y="1214618"/>
              <a:ext cx="3877162" cy="29794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02068" y="1199388"/>
              <a:ext cx="3778250" cy="2914015"/>
            </a:xfrm>
            <a:custGeom>
              <a:avLst/>
              <a:gdLst/>
              <a:ahLst/>
              <a:cxnLst/>
              <a:rect l="l" t="t" r="r" b="b"/>
              <a:pathLst>
                <a:path w="3778250" h="2914015">
                  <a:moveTo>
                    <a:pt x="3777996" y="0"/>
                  </a:moveTo>
                  <a:lnTo>
                    <a:pt x="0" y="0"/>
                  </a:lnTo>
                  <a:lnTo>
                    <a:pt x="0" y="2913888"/>
                  </a:lnTo>
                  <a:lnTo>
                    <a:pt x="3777996" y="2913888"/>
                  </a:lnTo>
                  <a:lnTo>
                    <a:pt x="3777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4452" y="2776727"/>
              <a:ext cx="4671822" cy="10951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3818" y="1273937"/>
              <a:ext cx="3788790" cy="27086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0383" y="5085991"/>
              <a:ext cx="2162137" cy="6764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6144" y="3622548"/>
              <a:ext cx="702564" cy="20619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43844" y="3014472"/>
              <a:ext cx="1043940" cy="28696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3220" y="3340608"/>
              <a:ext cx="950976" cy="26136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48928" y="3898392"/>
              <a:ext cx="1205483" cy="23332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62672" y="4332732"/>
              <a:ext cx="1476755" cy="2036063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41039" y="6632324"/>
            <a:ext cx="5469578" cy="694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7050" y="6563969"/>
            <a:ext cx="156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A7A7A7"/>
                </a:solidFill>
                <a:latin typeface="Arial Unicode MS"/>
                <a:cs typeface="Arial Unicode MS"/>
              </a:rPr>
              <a:t>14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260" y="2287908"/>
            <a:ext cx="7255509" cy="1693545"/>
          </a:xfrm>
          <a:prstGeom prst="rect"/>
        </p:spPr>
        <p:txBody>
          <a:bodyPr wrap="square" lIns="0" tIns="466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75"/>
              </a:spcBef>
            </a:pPr>
            <a:r>
              <a:rPr dirty="0" spc="-45"/>
              <a:t>Finding</a:t>
            </a:r>
            <a:r>
              <a:rPr dirty="0" spc="-200"/>
              <a:t> </a:t>
            </a:r>
            <a:r>
              <a:rPr dirty="0" spc="25"/>
              <a:t>a</a:t>
            </a:r>
            <a:r>
              <a:rPr dirty="0" spc="-200"/>
              <a:t> </a:t>
            </a:r>
            <a:r>
              <a:rPr dirty="0" spc="30"/>
              <a:t>Better</a:t>
            </a:r>
            <a:r>
              <a:rPr dirty="0" spc="-200"/>
              <a:t> </a:t>
            </a:r>
            <a:r>
              <a:rPr dirty="0" spc="-155"/>
              <a:t>Way</a:t>
            </a: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1600" spc="-15"/>
              <a:t>Postal</a:t>
            </a:r>
            <a:r>
              <a:rPr dirty="0" sz="1600" spc="-75"/>
              <a:t> </a:t>
            </a:r>
            <a:r>
              <a:rPr dirty="0" sz="1600" spc="-15"/>
              <a:t>Solutions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5968" y="6564458"/>
            <a:ext cx="1609090" cy="1390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3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23260"/>
            <a:ext cx="12192000" cy="3634740"/>
          </a:xfrm>
          <a:custGeom>
            <a:avLst/>
            <a:gdLst/>
            <a:ahLst/>
            <a:cxnLst/>
            <a:rect l="l" t="t" r="r" b="b"/>
            <a:pathLst>
              <a:path w="12192000" h="3634740">
                <a:moveTo>
                  <a:pt x="12192000" y="0"/>
                </a:moveTo>
                <a:lnTo>
                  <a:pt x="0" y="0"/>
                </a:lnTo>
                <a:lnTo>
                  <a:pt x="0" y="3634740"/>
                </a:lnTo>
                <a:lnTo>
                  <a:pt x="12192000" y="36347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E8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0454" y="3788409"/>
            <a:ext cx="3877310" cy="23971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All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these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techniques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work </a:t>
            </a:r>
            <a:r>
              <a:rPr dirty="0" sz="1600" spc="-30" b="1">
                <a:solidFill>
                  <a:srgbClr val="00A2E2"/>
                </a:solidFill>
                <a:latin typeface="Tahoma"/>
                <a:cs typeface="Tahoma"/>
              </a:rPr>
              <a:t>by </a:t>
            </a:r>
            <a:r>
              <a:rPr dirty="0" sz="1600" spc="-25" b="1">
                <a:solidFill>
                  <a:srgbClr val="00A2E2"/>
                </a:solidFill>
                <a:latin typeface="Tahoma"/>
                <a:cs typeface="Tahoma"/>
              </a:rPr>
              <a:t> leveraging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the </a:t>
            </a:r>
            <a:r>
              <a:rPr dirty="0" sz="1600" spc="-35" b="1">
                <a:solidFill>
                  <a:srgbClr val="00A2E2"/>
                </a:solidFill>
                <a:latin typeface="Tahoma"/>
                <a:cs typeface="Tahoma"/>
              </a:rPr>
              <a:t>aggregate </a:t>
            </a:r>
            <a:r>
              <a:rPr dirty="0" sz="1600" spc="15" b="1">
                <a:solidFill>
                  <a:srgbClr val="00A2E2"/>
                </a:solidFill>
                <a:latin typeface="Tahoma"/>
                <a:cs typeface="Tahoma"/>
              </a:rPr>
              <a:t>mail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volume </a:t>
            </a:r>
            <a:r>
              <a:rPr dirty="0" sz="1600" spc="-45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of </a:t>
            </a:r>
            <a:r>
              <a:rPr dirty="0" sz="1600" spc="-20" b="1">
                <a:solidFill>
                  <a:srgbClr val="00A2E2"/>
                </a:solidFill>
                <a:latin typeface="Tahoma"/>
                <a:cs typeface="Tahoma"/>
              </a:rPr>
              <a:t>Quad’s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customers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with </a:t>
            </a:r>
            <a:r>
              <a:rPr dirty="0" sz="1600" spc="-25" b="1">
                <a:solidFill>
                  <a:srgbClr val="00A2E2"/>
                </a:solidFill>
                <a:latin typeface="Tahoma"/>
                <a:cs typeface="Tahoma"/>
              </a:rPr>
              <a:t>existing </a:t>
            </a:r>
            <a:r>
              <a:rPr dirty="0" sz="1600" spc="-2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equipment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and optimization </a:t>
            </a:r>
            <a:r>
              <a:rPr dirty="0" sz="1600" spc="-30" b="1">
                <a:solidFill>
                  <a:srgbClr val="00A2E2"/>
                </a:solidFill>
                <a:latin typeface="Tahoma"/>
                <a:cs typeface="Tahoma"/>
              </a:rPr>
              <a:t>logic </a:t>
            </a:r>
            <a:r>
              <a:rPr dirty="0" sz="1600" spc="15" b="1">
                <a:solidFill>
                  <a:srgbClr val="00A2E2"/>
                </a:solidFill>
                <a:latin typeface="Tahoma"/>
                <a:cs typeface="Tahoma"/>
              </a:rPr>
              <a:t>at </a:t>
            </a:r>
            <a:r>
              <a:rPr dirty="0" sz="1600" spc="2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Quad,</a:t>
            </a:r>
            <a:r>
              <a:rPr dirty="0" sz="1600" spc="-6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and</a:t>
            </a:r>
            <a:r>
              <a:rPr dirty="0" sz="1600" spc="-5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20" b="1">
                <a:solidFill>
                  <a:srgbClr val="00A2E2"/>
                </a:solidFill>
                <a:latin typeface="Tahoma"/>
                <a:cs typeface="Tahoma"/>
              </a:rPr>
              <a:t>Quad’s</a:t>
            </a:r>
            <a:r>
              <a:rPr dirty="0" sz="1600" spc="-5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procurement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15" b="1">
                <a:solidFill>
                  <a:srgbClr val="00A2E2"/>
                </a:solidFill>
                <a:latin typeface="Tahoma"/>
                <a:cs typeface="Tahoma"/>
              </a:rPr>
              <a:t>power </a:t>
            </a:r>
            <a:r>
              <a:rPr dirty="0" sz="1600" spc="-45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and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partnerships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with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truck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carriers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 and</a:t>
            </a:r>
            <a:r>
              <a:rPr dirty="0" sz="1600" spc="-6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alternate</a:t>
            </a:r>
            <a:r>
              <a:rPr dirty="0" sz="1600" spc="-3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delivery</a:t>
            </a:r>
            <a:r>
              <a:rPr dirty="0" sz="1600" spc="-6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00A2E2"/>
                </a:solidFill>
                <a:latin typeface="Tahoma"/>
                <a:cs typeface="Tahoma"/>
              </a:rPr>
              <a:t>vendors.</a:t>
            </a:r>
            <a:endParaRPr sz="1600">
              <a:latin typeface="Tahoma"/>
              <a:cs typeface="Tahoma"/>
            </a:endParaRPr>
          </a:p>
          <a:p>
            <a:pPr marL="12700" marR="410209">
              <a:lnSpc>
                <a:spcPct val="90100"/>
              </a:lnSpc>
              <a:spcBef>
                <a:spcPts val="1200"/>
              </a:spcBef>
            </a:pPr>
            <a:r>
              <a:rPr dirty="0" sz="1600" spc="-20" b="1">
                <a:solidFill>
                  <a:srgbClr val="00A2E2"/>
                </a:solidFill>
                <a:latin typeface="Tahoma"/>
                <a:cs typeface="Tahoma"/>
              </a:rPr>
              <a:t>Finding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the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best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combination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of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these</a:t>
            </a:r>
            <a:r>
              <a:rPr dirty="0" sz="1600" spc="-5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25" b="1">
                <a:solidFill>
                  <a:srgbClr val="00A2E2"/>
                </a:solidFill>
                <a:latin typeface="Tahoma"/>
                <a:cs typeface="Tahoma"/>
              </a:rPr>
              <a:t>money-saving</a:t>
            </a:r>
            <a:r>
              <a:rPr dirty="0" sz="1600" spc="-4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00A2E2"/>
                </a:solidFill>
                <a:latin typeface="Tahoma"/>
                <a:cs typeface="Tahoma"/>
              </a:rPr>
              <a:t>tools</a:t>
            </a:r>
            <a:r>
              <a:rPr dirty="0" sz="1600" spc="-4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for</a:t>
            </a:r>
            <a:r>
              <a:rPr dirty="0" sz="1600" spc="-6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00A2E2"/>
                </a:solidFill>
                <a:latin typeface="Tahoma"/>
                <a:cs typeface="Tahoma"/>
              </a:rPr>
              <a:t>your </a:t>
            </a:r>
            <a:r>
              <a:rPr dirty="0" sz="1600" spc="-45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00A2E2"/>
                </a:solidFill>
                <a:latin typeface="Tahoma"/>
                <a:cs typeface="Tahoma"/>
              </a:rPr>
              <a:t>publication</a:t>
            </a:r>
            <a:r>
              <a:rPr dirty="0" sz="1600" spc="-4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15" b="1">
                <a:solidFill>
                  <a:srgbClr val="00A2E2"/>
                </a:solidFill>
                <a:latin typeface="Tahoma"/>
                <a:cs typeface="Tahoma"/>
              </a:rPr>
              <a:t>is</a:t>
            </a:r>
            <a:r>
              <a:rPr dirty="0" sz="1600" spc="-6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10" b="1">
                <a:solidFill>
                  <a:srgbClr val="00A2E2"/>
                </a:solidFill>
                <a:latin typeface="Tahoma"/>
                <a:cs typeface="Tahoma"/>
              </a:rPr>
              <a:t>our</a:t>
            </a:r>
            <a:r>
              <a:rPr dirty="0" sz="1600" spc="-4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600" spc="-30" b="1">
                <a:solidFill>
                  <a:srgbClr val="00A2E2"/>
                </a:solidFill>
                <a:latin typeface="Tahoma"/>
                <a:cs typeface="Tahoma"/>
              </a:rPr>
              <a:t>goal.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726" y="508457"/>
            <a:ext cx="8253730" cy="2281555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Cooperative</a:t>
            </a:r>
            <a:r>
              <a:rPr dirty="0" sz="4000" spc="1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Mailing</a:t>
            </a:r>
            <a:r>
              <a:rPr dirty="0" sz="4000" spc="5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b="0">
                <a:solidFill>
                  <a:srgbClr val="00A2E2"/>
                </a:solidFill>
                <a:latin typeface="Georgia"/>
                <a:cs typeface="Georgia"/>
              </a:rPr>
              <a:t>is</a:t>
            </a:r>
            <a:r>
              <a:rPr dirty="0" sz="4000" spc="-5" b="0">
                <a:solidFill>
                  <a:srgbClr val="00A2E2"/>
                </a:solidFill>
                <a:latin typeface="Georgia"/>
                <a:cs typeface="Georgia"/>
              </a:rPr>
              <a:t> a</a:t>
            </a:r>
            <a:r>
              <a:rPr dirty="0" sz="4000" spc="-2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A2E2"/>
                </a:solidFill>
                <a:latin typeface="Georgia"/>
                <a:cs typeface="Georgia"/>
              </a:rPr>
              <a:t>winning </a:t>
            </a:r>
            <a:r>
              <a:rPr dirty="0" sz="400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strategy</a:t>
            </a:r>
            <a:r>
              <a:rPr dirty="0" sz="4000" b="0">
                <a:solidFill>
                  <a:srgbClr val="00A2E2"/>
                </a:solidFill>
                <a:latin typeface="Georgia"/>
                <a:cs typeface="Georgia"/>
              </a:rPr>
              <a:t> in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controlling</a:t>
            </a:r>
            <a:r>
              <a:rPr dirty="0" sz="4000" spc="3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delivery</a:t>
            </a:r>
            <a:r>
              <a:rPr dirty="0" sz="4000" spc="35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costs. </a:t>
            </a:r>
            <a:r>
              <a:rPr dirty="0" sz="4000" spc="-95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By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working</a:t>
            </a:r>
            <a:r>
              <a:rPr dirty="0" sz="400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together, we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reduce</a:t>
            </a:r>
            <a:r>
              <a:rPr dirty="0" sz="4000" spc="1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the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 cost</a:t>
            </a:r>
            <a:r>
              <a:rPr dirty="0" sz="4000" spc="-1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of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 delivering</a:t>
            </a:r>
            <a:r>
              <a:rPr dirty="0" sz="4000" spc="1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your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publications.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662" y="3872865"/>
            <a:ext cx="2322195" cy="246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00A2E2"/>
                </a:solidFill>
                <a:latin typeface="Tahoma"/>
                <a:cs typeface="Tahoma"/>
              </a:rPr>
              <a:t>P</a:t>
            </a:r>
            <a:r>
              <a:rPr dirty="0" sz="1400" spc="-5" b="1">
                <a:solidFill>
                  <a:srgbClr val="00A2E2"/>
                </a:solidFill>
                <a:latin typeface="Tahoma"/>
                <a:cs typeface="Tahoma"/>
              </a:rPr>
              <a:t>oo</a:t>
            </a:r>
            <a:r>
              <a:rPr dirty="0" sz="1400" spc="5" b="1">
                <a:solidFill>
                  <a:srgbClr val="00A2E2"/>
                </a:solidFill>
                <a:latin typeface="Tahoma"/>
                <a:cs typeface="Tahoma"/>
              </a:rPr>
              <a:t>l</a:t>
            </a:r>
            <a:r>
              <a:rPr dirty="0" sz="1400" spc="-6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400" spc="-125" b="1">
                <a:solidFill>
                  <a:srgbClr val="00A2E2"/>
                </a:solidFill>
                <a:latin typeface="Tahoma"/>
                <a:cs typeface="Tahoma"/>
              </a:rPr>
              <a:t>S</a:t>
            </a:r>
            <a:r>
              <a:rPr dirty="0" sz="1400" spc="15" b="1">
                <a:solidFill>
                  <a:srgbClr val="00A2E2"/>
                </a:solidFill>
                <a:latin typeface="Tahoma"/>
                <a:cs typeface="Tahoma"/>
              </a:rPr>
              <a:t>h</a:t>
            </a:r>
            <a:r>
              <a:rPr dirty="0" sz="1400" spc="10" b="1">
                <a:solidFill>
                  <a:srgbClr val="00A2E2"/>
                </a:solidFill>
                <a:latin typeface="Tahoma"/>
                <a:cs typeface="Tahoma"/>
              </a:rPr>
              <a:t>i</a:t>
            </a:r>
            <a:r>
              <a:rPr dirty="0" sz="1400" spc="-25" b="1">
                <a:solidFill>
                  <a:srgbClr val="00A2E2"/>
                </a:solidFill>
                <a:latin typeface="Tahoma"/>
                <a:cs typeface="Tahoma"/>
              </a:rPr>
              <a:t>pping: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Shared</a:t>
            </a:r>
            <a:r>
              <a:rPr dirty="0" sz="1400" spc="-8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trucks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 spc="-25" b="1">
                <a:solidFill>
                  <a:srgbClr val="00A2E2"/>
                </a:solidFill>
                <a:latin typeface="Tahoma"/>
                <a:cs typeface="Tahoma"/>
              </a:rPr>
              <a:t>Co-palletizing: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Shared</a:t>
            </a:r>
            <a:r>
              <a:rPr dirty="0" sz="1400" spc="-6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containers</a:t>
            </a:r>
            <a:r>
              <a:rPr dirty="0" sz="14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0" i="1">
                <a:solidFill>
                  <a:srgbClr val="002B5E"/>
                </a:solidFill>
                <a:latin typeface="Calibri"/>
                <a:cs typeface="Calibri"/>
              </a:rPr>
              <a:t>(skids)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400" spc="25" b="1">
                <a:solidFill>
                  <a:srgbClr val="00A2E2"/>
                </a:solidFill>
                <a:latin typeface="Tahoma"/>
                <a:cs typeface="Tahoma"/>
              </a:rPr>
              <a:t>Multi</a:t>
            </a:r>
            <a:r>
              <a:rPr dirty="0" sz="1400" spc="-8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00A2E2"/>
                </a:solidFill>
                <a:latin typeface="Tahoma"/>
                <a:cs typeface="Tahoma"/>
              </a:rPr>
              <a:t>Mailing:</a:t>
            </a:r>
            <a:endParaRPr sz="1400">
              <a:latin typeface="Tahoma"/>
              <a:cs typeface="Tahoma"/>
            </a:endParaRPr>
          </a:p>
          <a:p>
            <a:pPr marL="12700" marR="13970">
              <a:lnSpc>
                <a:spcPct val="100000"/>
              </a:lnSpc>
            </a:pP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Shared</a:t>
            </a:r>
            <a:r>
              <a:rPr dirty="0" sz="14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Carrier</a:t>
            </a:r>
            <a:r>
              <a:rPr dirty="0" sz="1400" spc="-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Route</a:t>
            </a:r>
            <a:r>
              <a:rPr dirty="0" sz="14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bundle </a:t>
            </a:r>
            <a:r>
              <a:rPr dirty="0" sz="1400" spc="-3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maximizing 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least 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expensive 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20">
                <a:solidFill>
                  <a:srgbClr val="002B5E"/>
                </a:solidFill>
                <a:latin typeface="Arial Unicode MS"/>
                <a:cs typeface="Arial Unicode MS"/>
              </a:rPr>
              <a:t>USP</a:t>
            </a:r>
            <a:r>
              <a:rPr dirty="0" sz="1400" spc="-114">
                <a:solidFill>
                  <a:srgbClr val="002B5E"/>
                </a:solidFill>
                <a:latin typeface="Arial Unicode MS"/>
                <a:cs typeface="Arial Unicode MS"/>
              </a:rPr>
              <a:t>S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p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i</a:t>
            </a:r>
            <a:r>
              <a:rPr dirty="0" sz="1400" spc="-20">
                <a:solidFill>
                  <a:srgbClr val="002B5E"/>
                </a:solidFill>
                <a:latin typeface="Arial Unicode MS"/>
                <a:cs typeface="Arial Unicode MS"/>
              </a:rPr>
              <a:t>ece</a:t>
            </a:r>
            <a:r>
              <a:rPr dirty="0" sz="14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60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400" spc="10">
                <a:solidFill>
                  <a:srgbClr val="002B5E"/>
                </a:solidFill>
                <a:latin typeface="Arial Unicode MS"/>
                <a:cs typeface="Arial Unicode MS"/>
              </a:rPr>
              <a:t>at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e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s</a:t>
            </a:r>
            <a:endParaRPr sz="1400">
              <a:latin typeface="Arial Unicode MS"/>
              <a:cs typeface="Arial Unicode MS"/>
            </a:endParaRPr>
          </a:p>
          <a:p>
            <a:pPr marL="332740" indent="-182880">
              <a:lnSpc>
                <a:spcPct val="100000"/>
              </a:lnSpc>
              <a:buClr>
                <a:srgbClr val="002C5F"/>
              </a:buClr>
              <a:buFont typeface="Arial"/>
              <a:buChar char="•"/>
              <a:tabLst>
                <a:tab pos="332740" algn="l"/>
              </a:tabLst>
            </a:pP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Multi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Mail</a:t>
            </a:r>
            <a:r>
              <a:rPr dirty="0" sz="14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15" i="1">
                <a:solidFill>
                  <a:srgbClr val="002B5E"/>
                </a:solidFill>
                <a:latin typeface="Calibri"/>
                <a:cs typeface="Calibri"/>
              </a:rPr>
              <a:t>(no</a:t>
            </a:r>
            <a:r>
              <a:rPr dirty="0" sz="1400" spc="30" i="1">
                <a:solidFill>
                  <a:srgbClr val="002B5E"/>
                </a:solidFill>
                <a:latin typeface="Calibri"/>
                <a:cs typeface="Calibri"/>
              </a:rPr>
              <a:t> </a:t>
            </a:r>
            <a:r>
              <a:rPr dirty="0" sz="1400" spc="10" i="1">
                <a:solidFill>
                  <a:srgbClr val="002B5E"/>
                </a:solidFill>
                <a:latin typeface="Calibri"/>
                <a:cs typeface="Calibri"/>
              </a:rPr>
              <a:t>poly)</a:t>
            </a:r>
            <a:endParaRPr sz="1400">
              <a:latin typeface="Calibri"/>
              <a:cs typeface="Calibri"/>
            </a:endParaRPr>
          </a:p>
          <a:p>
            <a:pPr marL="332740" indent="-182880">
              <a:lnSpc>
                <a:spcPct val="100000"/>
              </a:lnSpc>
              <a:buClr>
                <a:srgbClr val="002C5F"/>
              </a:buClr>
              <a:buFont typeface="Arial"/>
              <a:buChar char="•"/>
              <a:tabLst>
                <a:tab pos="332740" algn="l"/>
              </a:tabLst>
            </a:pP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Multi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Wrap</a:t>
            </a:r>
            <a:r>
              <a:rPr dirty="0" sz="14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20" i="1">
                <a:solidFill>
                  <a:srgbClr val="002B5E"/>
                </a:solidFill>
                <a:latin typeface="Calibri"/>
                <a:cs typeface="Calibri"/>
              </a:rPr>
              <a:t>(with</a:t>
            </a:r>
            <a:r>
              <a:rPr dirty="0" sz="1400" spc="20" i="1">
                <a:solidFill>
                  <a:srgbClr val="002B5E"/>
                </a:solidFill>
                <a:latin typeface="Calibri"/>
                <a:cs typeface="Calibri"/>
              </a:rPr>
              <a:t> polybag)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07023" y="3555491"/>
            <a:ext cx="1450975" cy="2979420"/>
            <a:chOff x="5907023" y="3555491"/>
            <a:chExt cx="1450975" cy="2979420"/>
          </a:xfrm>
        </p:grpSpPr>
        <p:sp>
          <p:nvSpPr>
            <p:cNvPr id="8" name="object 8"/>
            <p:cNvSpPr/>
            <p:nvPr/>
          </p:nvSpPr>
          <p:spPr>
            <a:xfrm>
              <a:off x="5907023" y="3555491"/>
              <a:ext cx="673735" cy="2979420"/>
            </a:xfrm>
            <a:custGeom>
              <a:avLst/>
              <a:gdLst/>
              <a:ahLst/>
              <a:cxnLst/>
              <a:rect l="l" t="t" r="r" b="b"/>
              <a:pathLst>
                <a:path w="673734" h="2979420">
                  <a:moveTo>
                    <a:pt x="214629" y="0"/>
                  </a:moveTo>
                  <a:lnTo>
                    <a:pt x="0" y="0"/>
                  </a:lnTo>
                  <a:lnTo>
                    <a:pt x="458977" y="1489710"/>
                  </a:lnTo>
                  <a:lnTo>
                    <a:pt x="0" y="2979420"/>
                  </a:lnTo>
                  <a:lnTo>
                    <a:pt x="214629" y="2979420"/>
                  </a:lnTo>
                  <a:lnTo>
                    <a:pt x="673607" y="148971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00A2E2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295643" y="3555491"/>
              <a:ext cx="673735" cy="2979420"/>
            </a:xfrm>
            <a:custGeom>
              <a:avLst/>
              <a:gdLst/>
              <a:ahLst/>
              <a:cxnLst/>
              <a:rect l="l" t="t" r="r" b="b"/>
              <a:pathLst>
                <a:path w="673734" h="2979420">
                  <a:moveTo>
                    <a:pt x="214629" y="0"/>
                  </a:moveTo>
                  <a:lnTo>
                    <a:pt x="0" y="0"/>
                  </a:lnTo>
                  <a:lnTo>
                    <a:pt x="458977" y="1489710"/>
                  </a:lnTo>
                  <a:lnTo>
                    <a:pt x="0" y="2979420"/>
                  </a:lnTo>
                  <a:lnTo>
                    <a:pt x="214629" y="2979420"/>
                  </a:lnTo>
                  <a:lnTo>
                    <a:pt x="673607" y="148971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00A2E2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84263" y="3555491"/>
              <a:ext cx="673735" cy="2979420"/>
            </a:xfrm>
            <a:custGeom>
              <a:avLst/>
              <a:gdLst/>
              <a:ahLst/>
              <a:cxnLst/>
              <a:rect l="l" t="t" r="r" b="b"/>
              <a:pathLst>
                <a:path w="673734" h="2979420">
                  <a:moveTo>
                    <a:pt x="214629" y="0"/>
                  </a:moveTo>
                  <a:lnTo>
                    <a:pt x="0" y="0"/>
                  </a:lnTo>
                  <a:lnTo>
                    <a:pt x="458977" y="1489710"/>
                  </a:lnTo>
                  <a:lnTo>
                    <a:pt x="0" y="2979420"/>
                  </a:lnTo>
                  <a:lnTo>
                    <a:pt x="214629" y="2979420"/>
                  </a:lnTo>
                  <a:lnTo>
                    <a:pt x="673607" y="1489710"/>
                  </a:lnTo>
                  <a:lnTo>
                    <a:pt x="214629" y="0"/>
                  </a:lnTo>
                  <a:close/>
                </a:path>
              </a:pathLst>
            </a:custGeom>
            <a:solidFill>
              <a:srgbClr val="00A2E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62909" y="3872865"/>
            <a:ext cx="2377440" cy="267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 b="1">
                <a:solidFill>
                  <a:srgbClr val="00A2E2"/>
                </a:solidFill>
                <a:latin typeface="Tahoma"/>
                <a:cs typeface="Tahoma"/>
              </a:rPr>
              <a:t>S</a:t>
            </a:r>
            <a:r>
              <a:rPr dirty="0" sz="1400" spc="10" b="1">
                <a:solidFill>
                  <a:srgbClr val="00A2E2"/>
                </a:solidFill>
                <a:latin typeface="Tahoma"/>
                <a:cs typeface="Tahoma"/>
              </a:rPr>
              <a:t>h</a:t>
            </a:r>
            <a:r>
              <a:rPr dirty="0" sz="1400" spc="15" b="1">
                <a:solidFill>
                  <a:srgbClr val="00A2E2"/>
                </a:solidFill>
                <a:latin typeface="Tahoma"/>
                <a:cs typeface="Tahoma"/>
              </a:rPr>
              <a:t>a</a:t>
            </a:r>
            <a:r>
              <a:rPr dirty="0" sz="1400" b="1">
                <a:solidFill>
                  <a:srgbClr val="00A2E2"/>
                </a:solidFill>
                <a:latin typeface="Tahoma"/>
                <a:cs typeface="Tahoma"/>
              </a:rPr>
              <a:t>r</a:t>
            </a:r>
            <a:r>
              <a:rPr dirty="0" sz="1400" b="1">
                <a:solidFill>
                  <a:srgbClr val="00A2E2"/>
                </a:solidFill>
                <a:latin typeface="Tahoma"/>
                <a:cs typeface="Tahoma"/>
              </a:rPr>
              <a:t>ed</a:t>
            </a:r>
            <a:r>
              <a:rPr dirty="0" sz="1400" spc="-55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400" spc="25" b="1">
                <a:solidFill>
                  <a:srgbClr val="00A2E2"/>
                </a:solidFill>
                <a:latin typeface="Tahoma"/>
                <a:cs typeface="Tahoma"/>
              </a:rPr>
              <a:t>Mai</a:t>
            </a:r>
            <a:r>
              <a:rPr dirty="0" sz="1400" spc="15" b="1">
                <a:solidFill>
                  <a:srgbClr val="00A2E2"/>
                </a:solidFill>
                <a:latin typeface="Tahoma"/>
                <a:cs typeface="Tahoma"/>
              </a:rPr>
              <a:t>l</a:t>
            </a:r>
            <a:r>
              <a:rPr dirty="0" sz="1400" spc="-110" b="1">
                <a:solidFill>
                  <a:srgbClr val="00A2E2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 marL="12700" marR="416559">
              <a:lnSpc>
                <a:spcPct val="100000"/>
              </a:lnSpc>
            </a:pP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Shared</a:t>
            </a:r>
            <a:r>
              <a:rPr dirty="0" sz="14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polybag</a:t>
            </a:r>
            <a:r>
              <a:rPr dirty="0" sz="14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20">
                <a:solidFill>
                  <a:srgbClr val="002B5E"/>
                </a:solidFill>
                <a:latin typeface="Arial Unicode MS"/>
                <a:cs typeface="Arial Unicode MS"/>
              </a:rPr>
              <a:t>package </a:t>
            </a:r>
            <a:r>
              <a:rPr dirty="0" sz="1400" spc="-3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delivered</a:t>
            </a:r>
            <a:r>
              <a:rPr dirty="0" sz="14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by</a:t>
            </a:r>
            <a:r>
              <a:rPr dirty="0" sz="14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the</a:t>
            </a:r>
            <a:r>
              <a:rPr dirty="0" sz="14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20">
                <a:solidFill>
                  <a:srgbClr val="002B5E"/>
                </a:solidFill>
                <a:latin typeface="Arial Unicode MS"/>
                <a:cs typeface="Arial Unicode MS"/>
              </a:rPr>
              <a:t>USPS</a:t>
            </a:r>
            <a:endParaRPr sz="1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 spc="-25" b="1">
                <a:solidFill>
                  <a:srgbClr val="00A2E2"/>
                </a:solidFill>
                <a:latin typeface="Tahoma"/>
                <a:cs typeface="Tahoma"/>
              </a:rPr>
              <a:t>D</a:t>
            </a:r>
            <a:r>
              <a:rPr dirty="0" sz="1400" spc="15" b="1">
                <a:solidFill>
                  <a:srgbClr val="00A2E2"/>
                </a:solidFill>
                <a:latin typeface="Tahoma"/>
                <a:cs typeface="Tahoma"/>
              </a:rPr>
              <a:t>emo</a:t>
            </a:r>
            <a:r>
              <a:rPr dirty="0" sz="1400" spc="-7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00A2E2"/>
                </a:solidFill>
                <a:latin typeface="Tahoma"/>
                <a:cs typeface="Tahoma"/>
              </a:rPr>
              <a:t>B</a:t>
            </a:r>
            <a:r>
              <a:rPr dirty="0" sz="1400" spc="5" b="1">
                <a:solidFill>
                  <a:srgbClr val="00A2E2"/>
                </a:solidFill>
                <a:latin typeface="Tahoma"/>
                <a:cs typeface="Tahoma"/>
              </a:rPr>
              <a:t>i</a:t>
            </a:r>
            <a:r>
              <a:rPr dirty="0" sz="1400" spc="20" b="1">
                <a:solidFill>
                  <a:srgbClr val="00A2E2"/>
                </a:solidFill>
                <a:latin typeface="Tahoma"/>
                <a:cs typeface="Tahoma"/>
              </a:rPr>
              <a:t>n</a:t>
            </a:r>
            <a:r>
              <a:rPr dirty="0" sz="1400" spc="10" b="1">
                <a:solidFill>
                  <a:srgbClr val="00A2E2"/>
                </a:solidFill>
                <a:latin typeface="Tahoma"/>
                <a:cs typeface="Tahoma"/>
              </a:rPr>
              <a:t>din</a:t>
            </a:r>
            <a:r>
              <a:rPr dirty="0" sz="1400" spc="-100" b="1">
                <a:solidFill>
                  <a:srgbClr val="00A2E2"/>
                </a:solidFill>
                <a:latin typeface="Tahoma"/>
                <a:cs typeface="Tahoma"/>
              </a:rPr>
              <a:t>g: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Combined</a:t>
            </a:r>
            <a:r>
              <a:rPr dirty="0" sz="1400" spc="-6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versions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60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400" spc="-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reduce </a:t>
            </a:r>
            <a:r>
              <a:rPr dirty="0" sz="1400" spc="-3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sacks/postage 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and improve 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delivery</a:t>
            </a:r>
            <a:endParaRPr sz="1400">
              <a:latin typeface="Arial Unicode MS"/>
              <a:cs typeface="Arial Unicode MS"/>
            </a:endParaRPr>
          </a:p>
          <a:p>
            <a:pPr marL="12700" marR="820419">
              <a:lnSpc>
                <a:spcPct val="100000"/>
              </a:lnSpc>
              <a:spcBef>
                <a:spcPts val="1205"/>
              </a:spcBef>
            </a:pPr>
            <a:r>
              <a:rPr dirty="0" sz="1400" b="1">
                <a:solidFill>
                  <a:srgbClr val="00A2E2"/>
                </a:solidFill>
                <a:latin typeface="Tahoma"/>
                <a:cs typeface="Tahoma"/>
              </a:rPr>
              <a:t>Doorfront </a:t>
            </a:r>
            <a:r>
              <a:rPr dirty="0" sz="1400" spc="-20" b="1">
                <a:solidFill>
                  <a:srgbClr val="00A2E2"/>
                </a:solidFill>
                <a:latin typeface="Tahoma"/>
                <a:cs typeface="Tahoma"/>
              </a:rPr>
              <a:t>Direct: </a:t>
            </a:r>
            <a:r>
              <a:rPr dirty="0" sz="1400" spc="-400" b="1">
                <a:solidFill>
                  <a:srgbClr val="00A2E2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002B5E"/>
                </a:solidFill>
                <a:latin typeface="Arial Unicode MS"/>
                <a:cs typeface="Arial Unicode MS"/>
              </a:rPr>
              <a:t>Sha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400" spc="20">
                <a:solidFill>
                  <a:srgbClr val="002B5E"/>
                </a:solidFill>
                <a:latin typeface="Arial Unicode MS"/>
                <a:cs typeface="Arial Unicode MS"/>
              </a:rPr>
              <a:t>ed</a:t>
            </a:r>
            <a:r>
              <a:rPr dirty="0" sz="14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p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o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l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y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b</a:t>
            </a:r>
            <a:r>
              <a:rPr dirty="0" sz="1400" spc="-45">
                <a:solidFill>
                  <a:srgbClr val="002B5E"/>
                </a:solidFill>
                <a:latin typeface="Arial Unicode MS"/>
                <a:cs typeface="Arial Unicode MS"/>
              </a:rPr>
              <a:t>ag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g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ed 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p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ac</a:t>
            </a:r>
            <a:r>
              <a:rPr dirty="0" sz="1400" spc="-25">
                <a:solidFill>
                  <a:srgbClr val="002B5E"/>
                </a:solidFill>
                <a:latin typeface="Arial Unicode MS"/>
                <a:cs typeface="Arial Unicode MS"/>
              </a:rPr>
              <a:t>k</a:t>
            </a:r>
            <a:r>
              <a:rPr dirty="0" sz="1400" spc="-30">
                <a:solidFill>
                  <a:srgbClr val="002B5E"/>
                </a:solidFill>
                <a:latin typeface="Arial Unicode MS"/>
                <a:cs typeface="Arial Unicode MS"/>
              </a:rPr>
              <a:t>age</a:t>
            </a:r>
            <a:r>
              <a:rPr dirty="0" sz="1400" spc="-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d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e</a:t>
            </a:r>
            <a:r>
              <a:rPr dirty="0" sz="1400" spc="-15">
                <a:solidFill>
                  <a:srgbClr val="002B5E"/>
                </a:solidFill>
                <a:latin typeface="Arial Unicode MS"/>
                <a:cs typeface="Arial Unicode MS"/>
              </a:rPr>
              <a:t>l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i</a:t>
            </a:r>
            <a:r>
              <a:rPr dirty="0" sz="1400" spc="5">
                <a:solidFill>
                  <a:srgbClr val="002B5E"/>
                </a:solidFill>
                <a:latin typeface="Arial Unicode MS"/>
                <a:cs typeface="Arial Unicode MS"/>
              </a:rPr>
              <a:t>ve</a:t>
            </a:r>
            <a:r>
              <a:rPr dirty="0" sz="1400" spc="-20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ed  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outside</a:t>
            </a:r>
            <a:r>
              <a:rPr dirty="0" sz="14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the</a:t>
            </a:r>
            <a:r>
              <a:rPr dirty="0" sz="14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120">
                <a:solidFill>
                  <a:srgbClr val="002B5E"/>
                </a:solidFill>
                <a:latin typeface="Arial Unicode MS"/>
                <a:cs typeface="Arial Unicode MS"/>
              </a:rPr>
              <a:t>USPS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7868" y="6546595"/>
            <a:ext cx="187578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r>
              <a:rPr dirty="0" sz="800" spc="2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baseline="-9259" sz="1350" spc="15">
                <a:solidFill>
                  <a:srgbClr val="A7A7A7"/>
                </a:solidFill>
                <a:latin typeface="Arial Unicode MS"/>
                <a:cs typeface="Arial Unicode MS"/>
              </a:rPr>
              <a:t>15</a:t>
            </a:r>
            <a:endParaRPr baseline="-9259" sz="13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726" y="151891"/>
            <a:ext cx="63665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Current</a:t>
            </a:r>
            <a:r>
              <a:rPr dirty="0" sz="3600" spc="-5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Markets</a:t>
            </a:r>
            <a:r>
              <a:rPr dirty="0" sz="3600" spc="-5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Coverage</a:t>
            </a:r>
            <a:r>
              <a:rPr dirty="0" sz="3600" spc="-5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Map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5650" y="336804"/>
            <a:ext cx="11336655" cy="6299200"/>
            <a:chOff x="855650" y="336804"/>
            <a:chExt cx="11336655" cy="6299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50" y="1103208"/>
              <a:ext cx="10445981" cy="5532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30739" y="336804"/>
              <a:ext cx="2461260" cy="876300"/>
            </a:xfrm>
            <a:custGeom>
              <a:avLst/>
              <a:gdLst/>
              <a:ahLst/>
              <a:cxnLst/>
              <a:rect l="l" t="t" r="r" b="b"/>
              <a:pathLst>
                <a:path w="2461259" h="876300">
                  <a:moveTo>
                    <a:pt x="2461259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2461259" y="876300"/>
                  </a:lnTo>
                  <a:lnTo>
                    <a:pt x="2461259" y="0"/>
                  </a:lnTo>
                  <a:close/>
                </a:path>
              </a:pathLst>
            </a:custGeom>
            <a:solidFill>
              <a:srgbClr val="6BC1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6454" y="496950"/>
              <a:ext cx="1520605" cy="5602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27868" y="6546595"/>
            <a:ext cx="187578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r>
              <a:rPr dirty="0" sz="800" spc="2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baseline="-9259" sz="1350" spc="15">
                <a:solidFill>
                  <a:srgbClr val="A7A7A7"/>
                </a:solidFill>
                <a:latin typeface="Arial Unicode MS"/>
                <a:cs typeface="Arial Unicode MS"/>
              </a:rPr>
              <a:t>16</a:t>
            </a:r>
            <a:endParaRPr baseline="-9259" sz="135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2031" y="4911344"/>
            <a:ext cx="8045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4000" spc="-285">
                <a:solidFill>
                  <a:srgbClr val="00A2E2"/>
                </a:solidFill>
                <a:latin typeface="Arial Unicode MS"/>
                <a:cs typeface="Arial Unicode MS"/>
              </a:rPr>
              <a:t>10</a:t>
            </a:r>
            <a:r>
              <a:rPr dirty="0" baseline="26620" sz="3600" spc="-427">
                <a:solidFill>
                  <a:srgbClr val="00A2E2"/>
                </a:solidFill>
                <a:latin typeface="Arial Unicode MS"/>
                <a:cs typeface="Arial Unicode MS"/>
              </a:rPr>
              <a:t>%</a:t>
            </a:r>
            <a:endParaRPr baseline="26620" sz="36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4206" y="5482538"/>
            <a:ext cx="16770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Planned</a:t>
            </a:r>
            <a:r>
              <a:rPr dirty="0" sz="18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5">
                <a:solidFill>
                  <a:srgbClr val="002B5E"/>
                </a:solidFill>
                <a:latin typeface="Arial Unicode MS"/>
                <a:cs typeface="Arial Unicode MS"/>
              </a:rPr>
              <a:t>Growth</a:t>
            </a:r>
            <a:endParaRPr sz="1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Per</a:t>
            </a:r>
            <a:r>
              <a:rPr dirty="0" sz="18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Quarter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95875" y="5060908"/>
            <a:ext cx="391795" cy="377190"/>
          </a:xfrm>
          <a:custGeom>
            <a:avLst/>
            <a:gdLst/>
            <a:ahLst/>
            <a:cxnLst/>
            <a:rect l="l" t="t" r="r" b="b"/>
            <a:pathLst>
              <a:path w="391795" h="377189">
                <a:moveTo>
                  <a:pt x="199035" y="0"/>
                </a:moveTo>
                <a:lnTo>
                  <a:pt x="192130" y="0"/>
                </a:lnTo>
                <a:lnTo>
                  <a:pt x="42" y="190554"/>
                </a:lnTo>
                <a:lnTo>
                  <a:pt x="0" y="197514"/>
                </a:lnTo>
                <a:lnTo>
                  <a:pt x="8732" y="206232"/>
                </a:lnTo>
                <a:lnTo>
                  <a:pt x="15773" y="206232"/>
                </a:lnTo>
                <a:lnTo>
                  <a:pt x="184488" y="38631"/>
                </a:lnTo>
                <a:lnTo>
                  <a:pt x="184489" y="371912"/>
                </a:lnTo>
                <a:lnTo>
                  <a:pt x="189475" y="376863"/>
                </a:lnTo>
                <a:lnTo>
                  <a:pt x="201766" y="376863"/>
                </a:lnTo>
                <a:lnTo>
                  <a:pt x="206752" y="371912"/>
                </a:lnTo>
                <a:lnTo>
                  <a:pt x="206752" y="38631"/>
                </a:lnTo>
                <a:lnTo>
                  <a:pt x="375410" y="206195"/>
                </a:lnTo>
                <a:lnTo>
                  <a:pt x="382416" y="206195"/>
                </a:lnTo>
                <a:lnTo>
                  <a:pt x="391185" y="197718"/>
                </a:lnTo>
                <a:lnTo>
                  <a:pt x="391328" y="190765"/>
                </a:lnTo>
                <a:lnTo>
                  <a:pt x="387003" y="186294"/>
                </a:lnTo>
                <a:lnTo>
                  <a:pt x="199035" y="0"/>
                </a:lnTo>
                <a:close/>
              </a:path>
            </a:pathLst>
          </a:custGeom>
          <a:solidFill>
            <a:srgbClr val="00A2E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9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57050" y="6563969"/>
            <a:ext cx="156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A7A7A7"/>
                </a:solidFill>
                <a:latin typeface="Arial Unicode MS"/>
                <a:cs typeface="Arial Unicode MS"/>
              </a:rPr>
              <a:t>17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Subscriber</a:t>
            </a:r>
            <a:r>
              <a:rPr dirty="0" spc="-235"/>
              <a:t> </a:t>
            </a:r>
            <a:r>
              <a:rPr dirty="0" spc="-105"/>
              <a:t>Success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5894" y="3263290"/>
            <a:ext cx="3220085" cy="1064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11505" marR="603885" indent="635">
              <a:lnSpc>
                <a:spcPct val="1419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List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Acquisition 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Direct</a:t>
            </a:r>
            <a:r>
              <a:rPr dirty="0" sz="16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20" b="1">
                <a:solidFill>
                  <a:srgbClr val="FFFFFF"/>
                </a:solidFill>
                <a:latin typeface="Tahoma"/>
                <a:cs typeface="Tahoma"/>
              </a:rPr>
              <a:t>Mail</a:t>
            </a:r>
            <a:r>
              <a:rPr dirty="0" sz="16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Formats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dirty="0" sz="1600" spc="-25" b="1">
                <a:solidFill>
                  <a:srgbClr val="FFFFFF"/>
                </a:solidFill>
                <a:latin typeface="Tahoma"/>
                <a:cs typeface="Tahoma"/>
              </a:rPr>
              <a:t>Incorporating</a:t>
            </a:r>
            <a:r>
              <a:rPr dirty="0" sz="16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dirty="0" sz="16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5968" y="6564458"/>
            <a:ext cx="1609090" cy="1390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3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10043" y="1523"/>
            <a:ext cx="4982210" cy="6856730"/>
            <a:chOff x="7210043" y="1523"/>
            <a:chExt cx="4982210" cy="6856730"/>
          </a:xfrm>
        </p:grpSpPr>
        <p:sp>
          <p:nvSpPr>
            <p:cNvPr id="4" name="object 4"/>
            <p:cNvSpPr/>
            <p:nvPr/>
          </p:nvSpPr>
          <p:spPr>
            <a:xfrm>
              <a:off x="7210043" y="1523"/>
              <a:ext cx="4982210" cy="6856730"/>
            </a:xfrm>
            <a:custGeom>
              <a:avLst/>
              <a:gdLst/>
              <a:ahLst/>
              <a:cxnLst/>
              <a:rect l="l" t="t" r="r" b="b"/>
              <a:pathLst>
                <a:path w="4982209" h="6856730">
                  <a:moveTo>
                    <a:pt x="4981956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4981956" y="6856476"/>
                  </a:lnTo>
                  <a:lnTo>
                    <a:pt x="4981956" y="0"/>
                  </a:lnTo>
                  <a:close/>
                </a:path>
              </a:pathLst>
            </a:custGeom>
            <a:solidFill>
              <a:srgbClr val="E4E8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857487" y="445007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5">
                  <a:moveTo>
                    <a:pt x="927353" y="0"/>
                  </a:moveTo>
                  <a:lnTo>
                    <a:pt x="878100" y="1263"/>
                  </a:lnTo>
                  <a:lnTo>
                    <a:pt x="829517" y="5011"/>
                  </a:lnTo>
                  <a:lnTo>
                    <a:pt x="781667" y="11180"/>
                  </a:lnTo>
                  <a:lnTo>
                    <a:pt x="734616" y="19709"/>
                  </a:lnTo>
                  <a:lnTo>
                    <a:pt x="688426" y="30533"/>
                  </a:lnTo>
                  <a:lnTo>
                    <a:pt x="643163" y="43590"/>
                  </a:lnTo>
                  <a:lnTo>
                    <a:pt x="598890" y="58816"/>
                  </a:lnTo>
                  <a:lnTo>
                    <a:pt x="555672" y="76149"/>
                  </a:lnTo>
                  <a:lnTo>
                    <a:pt x="513571" y="95526"/>
                  </a:lnTo>
                  <a:lnTo>
                    <a:pt x="472653" y="116883"/>
                  </a:lnTo>
                  <a:lnTo>
                    <a:pt x="432982" y="140158"/>
                  </a:lnTo>
                  <a:lnTo>
                    <a:pt x="394621" y="165288"/>
                  </a:lnTo>
                  <a:lnTo>
                    <a:pt x="357635" y="192209"/>
                  </a:lnTo>
                  <a:lnTo>
                    <a:pt x="322088" y="220859"/>
                  </a:lnTo>
                  <a:lnTo>
                    <a:pt x="288044" y="251175"/>
                  </a:lnTo>
                  <a:lnTo>
                    <a:pt x="255566" y="283093"/>
                  </a:lnTo>
                  <a:lnTo>
                    <a:pt x="224719" y="316551"/>
                  </a:lnTo>
                  <a:lnTo>
                    <a:pt x="195568" y="351486"/>
                  </a:lnTo>
                  <a:lnTo>
                    <a:pt x="168175" y="387835"/>
                  </a:lnTo>
                  <a:lnTo>
                    <a:pt x="142606" y="425534"/>
                  </a:lnTo>
                  <a:lnTo>
                    <a:pt x="118924" y="464521"/>
                  </a:lnTo>
                  <a:lnTo>
                    <a:pt x="97193" y="504732"/>
                  </a:lnTo>
                  <a:lnTo>
                    <a:pt x="77478" y="546105"/>
                  </a:lnTo>
                  <a:lnTo>
                    <a:pt x="59842" y="588577"/>
                  </a:lnTo>
                  <a:lnTo>
                    <a:pt x="44350" y="632085"/>
                  </a:lnTo>
                  <a:lnTo>
                    <a:pt x="31065" y="676565"/>
                  </a:lnTo>
                  <a:lnTo>
                    <a:pt x="20053" y="721955"/>
                  </a:lnTo>
                  <a:lnTo>
                    <a:pt x="11375" y="768191"/>
                  </a:lnTo>
                  <a:lnTo>
                    <a:pt x="5098" y="815212"/>
                  </a:lnTo>
                  <a:lnTo>
                    <a:pt x="1285" y="862953"/>
                  </a:lnTo>
                  <a:lnTo>
                    <a:pt x="0" y="911351"/>
                  </a:lnTo>
                  <a:lnTo>
                    <a:pt x="1285" y="959750"/>
                  </a:lnTo>
                  <a:lnTo>
                    <a:pt x="5098" y="1007491"/>
                  </a:lnTo>
                  <a:lnTo>
                    <a:pt x="11375" y="1054512"/>
                  </a:lnTo>
                  <a:lnTo>
                    <a:pt x="20053" y="1100748"/>
                  </a:lnTo>
                  <a:lnTo>
                    <a:pt x="31065" y="1146138"/>
                  </a:lnTo>
                  <a:lnTo>
                    <a:pt x="44350" y="1190618"/>
                  </a:lnTo>
                  <a:lnTo>
                    <a:pt x="59842" y="1234126"/>
                  </a:lnTo>
                  <a:lnTo>
                    <a:pt x="77478" y="1276598"/>
                  </a:lnTo>
                  <a:lnTo>
                    <a:pt x="97193" y="1317971"/>
                  </a:lnTo>
                  <a:lnTo>
                    <a:pt x="118924" y="1358182"/>
                  </a:lnTo>
                  <a:lnTo>
                    <a:pt x="142606" y="1397169"/>
                  </a:lnTo>
                  <a:lnTo>
                    <a:pt x="168175" y="1434868"/>
                  </a:lnTo>
                  <a:lnTo>
                    <a:pt x="195568" y="1471217"/>
                  </a:lnTo>
                  <a:lnTo>
                    <a:pt x="224719" y="1506152"/>
                  </a:lnTo>
                  <a:lnTo>
                    <a:pt x="255566" y="1539610"/>
                  </a:lnTo>
                  <a:lnTo>
                    <a:pt x="288044" y="1571528"/>
                  </a:lnTo>
                  <a:lnTo>
                    <a:pt x="322088" y="1601844"/>
                  </a:lnTo>
                  <a:lnTo>
                    <a:pt x="357635" y="1630494"/>
                  </a:lnTo>
                  <a:lnTo>
                    <a:pt x="394621" y="1657415"/>
                  </a:lnTo>
                  <a:lnTo>
                    <a:pt x="432982" y="1682545"/>
                  </a:lnTo>
                  <a:lnTo>
                    <a:pt x="472653" y="1705820"/>
                  </a:lnTo>
                  <a:lnTo>
                    <a:pt x="513571" y="1727177"/>
                  </a:lnTo>
                  <a:lnTo>
                    <a:pt x="555672" y="1746554"/>
                  </a:lnTo>
                  <a:lnTo>
                    <a:pt x="598890" y="1763887"/>
                  </a:lnTo>
                  <a:lnTo>
                    <a:pt x="643163" y="1779113"/>
                  </a:lnTo>
                  <a:lnTo>
                    <a:pt x="688426" y="1792170"/>
                  </a:lnTo>
                  <a:lnTo>
                    <a:pt x="734616" y="1802994"/>
                  </a:lnTo>
                  <a:lnTo>
                    <a:pt x="781667" y="1811523"/>
                  </a:lnTo>
                  <a:lnTo>
                    <a:pt x="829517" y="1817692"/>
                  </a:lnTo>
                  <a:lnTo>
                    <a:pt x="878100" y="1821440"/>
                  </a:lnTo>
                  <a:lnTo>
                    <a:pt x="927353" y="1822703"/>
                  </a:lnTo>
                  <a:lnTo>
                    <a:pt x="976607" y="1821440"/>
                  </a:lnTo>
                  <a:lnTo>
                    <a:pt x="1025190" y="1817692"/>
                  </a:lnTo>
                  <a:lnTo>
                    <a:pt x="1073040" y="1811523"/>
                  </a:lnTo>
                  <a:lnTo>
                    <a:pt x="1120091" y="1802994"/>
                  </a:lnTo>
                  <a:lnTo>
                    <a:pt x="1166281" y="1792170"/>
                  </a:lnTo>
                  <a:lnTo>
                    <a:pt x="1211544" y="1779113"/>
                  </a:lnTo>
                  <a:lnTo>
                    <a:pt x="1255817" y="1763887"/>
                  </a:lnTo>
                  <a:lnTo>
                    <a:pt x="1299035" y="1746554"/>
                  </a:lnTo>
                  <a:lnTo>
                    <a:pt x="1341136" y="1727177"/>
                  </a:lnTo>
                  <a:lnTo>
                    <a:pt x="1382054" y="1705820"/>
                  </a:lnTo>
                  <a:lnTo>
                    <a:pt x="1421725" y="1682545"/>
                  </a:lnTo>
                  <a:lnTo>
                    <a:pt x="1460086" y="1657415"/>
                  </a:lnTo>
                  <a:lnTo>
                    <a:pt x="1497072" y="1630494"/>
                  </a:lnTo>
                  <a:lnTo>
                    <a:pt x="1532619" y="1601844"/>
                  </a:lnTo>
                  <a:lnTo>
                    <a:pt x="1566663" y="1571528"/>
                  </a:lnTo>
                  <a:lnTo>
                    <a:pt x="1599141" y="1539610"/>
                  </a:lnTo>
                  <a:lnTo>
                    <a:pt x="1629988" y="1506152"/>
                  </a:lnTo>
                  <a:lnTo>
                    <a:pt x="1659139" y="1471217"/>
                  </a:lnTo>
                  <a:lnTo>
                    <a:pt x="1686532" y="1434868"/>
                  </a:lnTo>
                  <a:lnTo>
                    <a:pt x="1712101" y="1397169"/>
                  </a:lnTo>
                  <a:lnTo>
                    <a:pt x="1735783" y="1358182"/>
                  </a:lnTo>
                  <a:lnTo>
                    <a:pt x="1757514" y="1317971"/>
                  </a:lnTo>
                  <a:lnTo>
                    <a:pt x="1777229" y="1276598"/>
                  </a:lnTo>
                  <a:lnTo>
                    <a:pt x="1794865" y="1234126"/>
                  </a:lnTo>
                  <a:lnTo>
                    <a:pt x="1810357" y="1190618"/>
                  </a:lnTo>
                  <a:lnTo>
                    <a:pt x="1823642" y="1146138"/>
                  </a:lnTo>
                  <a:lnTo>
                    <a:pt x="1834654" y="1100748"/>
                  </a:lnTo>
                  <a:lnTo>
                    <a:pt x="1843332" y="1054512"/>
                  </a:lnTo>
                  <a:lnTo>
                    <a:pt x="1849609" y="1007491"/>
                  </a:lnTo>
                  <a:lnTo>
                    <a:pt x="1853422" y="959750"/>
                  </a:lnTo>
                  <a:lnTo>
                    <a:pt x="1854707" y="911351"/>
                  </a:lnTo>
                  <a:lnTo>
                    <a:pt x="1853422" y="862953"/>
                  </a:lnTo>
                  <a:lnTo>
                    <a:pt x="1849609" y="815212"/>
                  </a:lnTo>
                  <a:lnTo>
                    <a:pt x="1843332" y="768191"/>
                  </a:lnTo>
                  <a:lnTo>
                    <a:pt x="1834654" y="721955"/>
                  </a:lnTo>
                  <a:lnTo>
                    <a:pt x="1823642" y="676565"/>
                  </a:lnTo>
                  <a:lnTo>
                    <a:pt x="1810357" y="632085"/>
                  </a:lnTo>
                  <a:lnTo>
                    <a:pt x="1794865" y="588577"/>
                  </a:lnTo>
                  <a:lnTo>
                    <a:pt x="1777229" y="546105"/>
                  </a:lnTo>
                  <a:lnTo>
                    <a:pt x="1757514" y="504732"/>
                  </a:lnTo>
                  <a:lnTo>
                    <a:pt x="1735783" y="464521"/>
                  </a:lnTo>
                  <a:lnTo>
                    <a:pt x="1712101" y="425534"/>
                  </a:lnTo>
                  <a:lnTo>
                    <a:pt x="1686532" y="387835"/>
                  </a:lnTo>
                  <a:lnTo>
                    <a:pt x="1659139" y="351486"/>
                  </a:lnTo>
                  <a:lnTo>
                    <a:pt x="1629988" y="316551"/>
                  </a:lnTo>
                  <a:lnTo>
                    <a:pt x="1599141" y="283093"/>
                  </a:lnTo>
                  <a:lnTo>
                    <a:pt x="1566663" y="251175"/>
                  </a:lnTo>
                  <a:lnTo>
                    <a:pt x="1532619" y="220859"/>
                  </a:lnTo>
                  <a:lnTo>
                    <a:pt x="1497072" y="192209"/>
                  </a:lnTo>
                  <a:lnTo>
                    <a:pt x="1460086" y="165288"/>
                  </a:lnTo>
                  <a:lnTo>
                    <a:pt x="1421725" y="140158"/>
                  </a:lnTo>
                  <a:lnTo>
                    <a:pt x="1382054" y="116883"/>
                  </a:lnTo>
                  <a:lnTo>
                    <a:pt x="1341136" y="95526"/>
                  </a:lnTo>
                  <a:lnTo>
                    <a:pt x="1299035" y="76149"/>
                  </a:lnTo>
                  <a:lnTo>
                    <a:pt x="1255817" y="58816"/>
                  </a:lnTo>
                  <a:lnTo>
                    <a:pt x="1211544" y="43590"/>
                  </a:lnTo>
                  <a:lnTo>
                    <a:pt x="1166281" y="30533"/>
                  </a:lnTo>
                  <a:lnTo>
                    <a:pt x="1120091" y="19709"/>
                  </a:lnTo>
                  <a:lnTo>
                    <a:pt x="1073040" y="11180"/>
                  </a:lnTo>
                  <a:lnTo>
                    <a:pt x="1025190" y="5011"/>
                  </a:lnTo>
                  <a:lnTo>
                    <a:pt x="976607" y="1263"/>
                  </a:lnTo>
                  <a:lnTo>
                    <a:pt x="92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57487" y="445007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5">
                  <a:moveTo>
                    <a:pt x="0" y="911351"/>
                  </a:moveTo>
                  <a:lnTo>
                    <a:pt x="1285" y="862953"/>
                  </a:lnTo>
                  <a:lnTo>
                    <a:pt x="5098" y="815212"/>
                  </a:lnTo>
                  <a:lnTo>
                    <a:pt x="11375" y="768191"/>
                  </a:lnTo>
                  <a:lnTo>
                    <a:pt x="20053" y="721955"/>
                  </a:lnTo>
                  <a:lnTo>
                    <a:pt x="31065" y="676565"/>
                  </a:lnTo>
                  <a:lnTo>
                    <a:pt x="44350" y="632085"/>
                  </a:lnTo>
                  <a:lnTo>
                    <a:pt x="59842" y="588577"/>
                  </a:lnTo>
                  <a:lnTo>
                    <a:pt x="77478" y="546105"/>
                  </a:lnTo>
                  <a:lnTo>
                    <a:pt x="97193" y="504732"/>
                  </a:lnTo>
                  <a:lnTo>
                    <a:pt x="118924" y="464521"/>
                  </a:lnTo>
                  <a:lnTo>
                    <a:pt x="142606" y="425534"/>
                  </a:lnTo>
                  <a:lnTo>
                    <a:pt x="168175" y="387835"/>
                  </a:lnTo>
                  <a:lnTo>
                    <a:pt x="195568" y="351486"/>
                  </a:lnTo>
                  <a:lnTo>
                    <a:pt x="224719" y="316551"/>
                  </a:lnTo>
                  <a:lnTo>
                    <a:pt x="255566" y="283093"/>
                  </a:lnTo>
                  <a:lnTo>
                    <a:pt x="288044" y="251175"/>
                  </a:lnTo>
                  <a:lnTo>
                    <a:pt x="322088" y="220859"/>
                  </a:lnTo>
                  <a:lnTo>
                    <a:pt x="357635" y="192209"/>
                  </a:lnTo>
                  <a:lnTo>
                    <a:pt x="394621" y="165288"/>
                  </a:lnTo>
                  <a:lnTo>
                    <a:pt x="432982" y="140158"/>
                  </a:lnTo>
                  <a:lnTo>
                    <a:pt x="472653" y="116883"/>
                  </a:lnTo>
                  <a:lnTo>
                    <a:pt x="513571" y="95526"/>
                  </a:lnTo>
                  <a:lnTo>
                    <a:pt x="555672" y="76149"/>
                  </a:lnTo>
                  <a:lnTo>
                    <a:pt x="598890" y="58816"/>
                  </a:lnTo>
                  <a:lnTo>
                    <a:pt x="643163" y="43590"/>
                  </a:lnTo>
                  <a:lnTo>
                    <a:pt x="688426" y="30533"/>
                  </a:lnTo>
                  <a:lnTo>
                    <a:pt x="734616" y="19709"/>
                  </a:lnTo>
                  <a:lnTo>
                    <a:pt x="781667" y="11180"/>
                  </a:lnTo>
                  <a:lnTo>
                    <a:pt x="829517" y="5011"/>
                  </a:lnTo>
                  <a:lnTo>
                    <a:pt x="878100" y="1263"/>
                  </a:lnTo>
                  <a:lnTo>
                    <a:pt x="927353" y="0"/>
                  </a:lnTo>
                  <a:lnTo>
                    <a:pt x="976607" y="1263"/>
                  </a:lnTo>
                  <a:lnTo>
                    <a:pt x="1025190" y="5011"/>
                  </a:lnTo>
                  <a:lnTo>
                    <a:pt x="1073040" y="11180"/>
                  </a:lnTo>
                  <a:lnTo>
                    <a:pt x="1120091" y="19709"/>
                  </a:lnTo>
                  <a:lnTo>
                    <a:pt x="1166281" y="30533"/>
                  </a:lnTo>
                  <a:lnTo>
                    <a:pt x="1211544" y="43590"/>
                  </a:lnTo>
                  <a:lnTo>
                    <a:pt x="1255817" y="58816"/>
                  </a:lnTo>
                  <a:lnTo>
                    <a:pt x="1299035" y="76149"/>
                  </a:lnTo>
                  <a:lnTo>
                    <a:pt x="1341136" y="95526"/>
                  </a:lnTo>
                  <a:lnTo>
                    <a:pt x="1382054" y="116883"/>
                  </a:lnTo>
                  <a:lnTo>
                    <a:pt x="1421725" y="140158"/>
                  </a:lnTo>
                  <a:lnTo>
                    <a:pt x="1460086" y="165288"/>
                  </a:lnTo>
                  <a:lnTo>
                    <a:pt x="1497072" y="192209"/>
                  </a:lnTo>
                  <a:lnTo>
                    <a:pt x="1532619" y="220859"/>
                  </a:lnTo>
                  <a:lnTo>
                    <a:pt x="1566663" y="251175"/>
                  </a:lnTo>
                  <a:lnTo>
                    <a:pt x="1599141" y="283093"/>
                  </a:lnTo>
                  <a:lnTo>
                    <a:pt x="1629988" y="316551"/>
                  </a:lnTo>
                  <a:lnTo>
                    <a:pt x="1659139" y="351486"/>
                  </a:lnTo>
                  <a:lnTo>
                    <a:pt x="1686532" y="387835"/>
                  </a:lnTo>
                  <a:lnTo>
                    <a:pt x="1712101" y="425534"/>
                  </a:lnTo>
                  <a:lnTo>
                    <a:pt x="1735783" y="464521"/>
                  </a:lnTo>
                  <a:lnTo>
                    <a:pt x="1757514" y="504732"/>
                  </a:lnTo>
                  <a:lnTo>
                    <a:pt x="1777229" y="546105"/>
                  </a:lnTo>
                  <a:lnTo>
                    <a:pt x="1794865" y="588577"/>
                  </a:lnTo>
                  <a:lnTo>
                    <a:pt x="1810357" y="632085"/>
                  </a:lnTo>
                  <a:lnTo>
                    <a:pt x="1823642" y="676565"/>
                  </a:lnTo>
                  <a:lnTo>
                    <a:pt x="1834654" y="721955"/>
                  </a:lnTo>
                  <a:lnTo>
                    <a:pt x="1843332" y="768191"/>
                  </a:lnTo>
                  <a:lnTo>
                    <a:pt x="1849609" y="815212"/>
                  </a:lnTo>
                  <a:lnTo>
                    <a:pt x="1853422" y="862953"/>
                  </a:lnTo>
                  <a:lnTo>
                    <a:pt x="1854707" y="911351"/>
                  </a:lnTo>
                  <a:lnTo>
                    <a:pt x="1853422" y="959750"/>
                  </a:lnTo>
                  <a:lnTo>
                    <a:pt x="1849609" y="1007491"/>
                  </a:lnTo>
                  <a:lnTo>
                    <a:pt x="1843332" y="1054512"/>
                  </a:lnTo>
                  <a:lnTo>
                    <a:pt x="1834654" y="1100748"/>
                  </a:lnTo>
                  <a:lnTo>
                    <a:pt x="1823642" y="1146138"/>
                  </a:lnTo>
                  <a:lnTo>
                    <a:pt x="1810357" y="1190618"/>
                  </a:lnTo>
                  <a:lnTo>
                    <a:pt x="1794865" y="1234126"/>
                  </a:lnTo>
                  <a:lnTo>
                    <a:pt x="1777229" y="1276598"/>
                  </a:lnTo>
                  <a:lnTo>
                    <a:pt x="1757514" y="1317971"/>
                  </a:lnTo>
                  <a:lnTo>
                    <a:pt x="1735783" y="1358182"/>
                  </a:lnTo>
                  <a:lnTo>
                    <a:pt x="1712101" y="1397169"/>
                  </a:lnTo>
                  <a:lnTo>
                    <a:pt x="1686532" y="1434868"/>
                  </a:lnTo>
                  <a:lnTo>
                    <a:pt x="1659139" y="1471217"/>
                  </a:lnTo>
                  <a:lnTo>
                    <a:pt x="1629988" y="1506152"/>
                  </a:lnTo>
                  <a:lnTo>
                    <a:pt x="1599141" y="1539610"/>
                  </a:lnTo>
                  <a:lnTo>
                    <a:pt x="1566663" y="1571528"/>
                  </a:lnTo>
                  <a:lnTo>
                    <a:pt x="1532619" y="1601844"/>
                  </a:lnTo>
                  <a:lnTo>
                    <a:pt x="1497072" y="1630494"/>
                  </a:lnTo>
                  <a:lnTo>
                    <a:pt x="1460086" y="1657415"/>
                  </a:lnTo>
                  <a:lnTo>
                    <a:pt x="1421725" y="1682545"/>
                  </a:lnTo>
                  <a:lnTo>
                    <a:pt x="1382054" y="1705820"/>
                  </a:lnTo>
                  <a:lnTo>
                    <a:pt x="1341136" y="1727177"/>
                  </a:lnTo>
                  <a:lnTo>
                    <a:pt x="1299035" y="1746554"/>
                  </a:lnTo>
                  <a:lnTo>
                    <a:pt x="1255817" y="1763887"/>
                  </a:lnTo>
                  <a:lnTo>
                    <a:pt x="1211544" y="1779113"/>
                  </a:lnTo>
                  <a:lnTo>
                    <a:pt x="1166281" y="1792170"/>
                  </a:lnTo>
                  <a:lnTo>
                    <a:pt x="1120091" y="1802994"/>
                  </a:lnTo>
                  <a:lnTo>
                    <a:pt x="1073040" y="1811523"/>
                  </a:lnTo>
                  <a:lnTo>
                    <a:pt x="1025190" y="1817692"/>
                  </a:lnTo>
                  <a:lnTo>
                    <a:pt x="976607" y="1821440"/>
                  </a:lnTo>
                  <a:lnTo>
                    <a:pt x="927353" y="1822703"/>
                  </a:lnTo>
                  <a:lnTo>
                    <a:pt x="878100" y="1821440"/>
                  </a:lnTo>
                  <a:lnTo>
                    <a:pt x="829517" y="1817692"/>
                  </a:lnTo>
                  <a:lnTo>
                    <a:pt x="781667" y="1811523"/>
                  </a:lnTo>
                  <a:lnTo>
                    <a:pt x="734616" y="1802994"/>
                  </a:lnTo>
                  <a:lnTo>
                    <a:pt x="688426" y="1792170"/>
                  </a:lnTo>
                  <a:lnTo>
                    <a:pt x="643163" y="1779113"/>
                  </a:lnTo>
                  <a:lnTo>
                    <a:pt x="598890" y="1763887"/>
                  </a:lnTo>
                  <a:lnTo>
                    <a:pt x="555672" y="1746554"/>
                  </a:lnTo>
                  <a:lnTo>
                    <a:pt x="513571" y="1727177"/>
                  </a:lnTo>
                  <a:lnTo>
                    <a:pt x="472653" y="1705820"/>
                  </a:lnTo>
                  <a:lnTo>
                    <a:pt x="432982" y="1682545"/>
                  </a:lnTo>
                  <a:lnTo>
                    <a:pt x="394621" y="1657415"/>
                  </a:lnTo>
                  <a:lnTo>
                    <a:pt x="357635" y="1630494"/>
                  </a:lnTo>
                  <a:lnTo>
                    <a:pt x="322088" y="1601844"/>
                  </a:lnTo>
                  <a:lnTo>
                    <a:pt x="288044" y="1571528"/>
                  </a:lnTo>
                  <a:lnTo>
                    <a:pt x="255566" y="1539610"/>
                  </a:lnTo>
                  <a:lnTo>
                    <a:pt x="224719" y="1506152"/>
                  </a:lnTo>
                  <a:lnTo>
                    <a:pt x="195568" y="1471217"/>
                  </a:lnTo>
                  <a:lnTo>
                    <a:pt x="168175" y="1434868"/>
                  </a:lnTo>
                  <a:lnTo>
                    <a:pt x="142606" y="1397169"/>
                  </a:lnTo>
                  <a:lnTo>
                    <a:pt x="118924" y="1358182"/>
                  </a:lnTo>
                  <a:lnTo>
                    <a:pt x="97193" y="1317971"/>
                  </a:lnTo>
                  <a:lnTo>
                    <a:pt x="77478" y="1276598"/>
                  </a:lnTo>
                  <a:lnTo>
                    <a:pt x="59842" y="1234126"/>
                  </a:lnTo>
                  <a:lnTo>
                    <a:pt x="44350" y="1190618"/>
                  </a:lnTo>
                  <a:lnTo>
                    <a:pt x="31065" y="1146138"/>
                  </a:lnTo>
                  <a:lnTo>
                    <a:pt x="20053" y="1100748"/>
                  </a:lnTo>
                  <a:lnTo>
                    <a:pt x="11375" y="1054512"/>
                  </a:lnTo>
                  <a:lnTo>
                    <a:pt x="5098" y="1007491"/>
                  </a:lnTo>
                  <a:lnTo>
                    <a:pt x="1285" y="959750"/>
                  </a:lnTo>
                  <a:lnTo>
                    <a:pt x="0" y="911351"/>
                  </a:lnTo>
                  <a:close/>
                </a:path>
              </a:pathLst>
            </a:custGeom>
            <a:ln w="76200">
              <a:solidFill>
                <a:srgbClr val="002B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2269" y="2217801"/>
            <a:ext cx="583501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Build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awareness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60">
                <a:solidFill>
                  <a:srgbClr val="002B5E"/>
                </a:solidFill>
                <a:latin typeface="Arial Unicode MS"/>
                <a:cs typeface="Arial Unicode MS"/>
              </a:rPr>
              <a:t>for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self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purchase</a:t>
            </a: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60">
                <a:solidFill>
                  <a:srgbClr val="002B5E"/>
                </a:solidFill>
                <a:latin typeface="Arial Unicode MS"/>
                <a:cs typeface="Arial Unicode MS"/>
              </a:rPr>
              <a:t>for</a:t>
            </a:r>
            <a:r>
              <a:rPr dirty="0" sz="18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5">
                <a:solidFill>
                  <a:srgbClr val="002B5E"/>
                </a:solidFill>
                <a:latin typeface="Arial Unicode MS"/>
                <a:cs typeface="Arial Unicode MS"/>
              </a:rPr>
              <a:t>gift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giving</a:t>
            </a:r>
            <a:endParaRPr sz="18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Align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your</a:t>
            </a:r>
            <a:r>
              <a:rPr dirty="0" sz="18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message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across</a:t>
            </a:r>
            <a:r>
              <a:rPr dirty="0" sz="18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multiple</a:t>
            </a: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channels</a:t>
            </a:r>
            <a:endParaRPr sz="1800">
              <a:latin typeface="Arial Unicode MS"/>
              <a:cs typeface="Arial Unicode MS"/>
            </a:endParaRPr>
          </a:p>
          <a:p>
            <a:pPr lvl="1" marL="812800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Direct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Mail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–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tell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your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story</a:t>
            </a:r>
            <a:endParaRPr sz="1800">
              <a:latin typeface="Arial Unicode MS"/>
              <a:cs typeface="Arial Unicode MS"/>
            </a:endParaRPr>
          </a:p>
          <a:p>
            <a:pPr lvl="1" marL="812800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Paid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Social </a:t>
            </a:r>
            <a:r>
              <a:rPr dirty="0" sz="1800" spc="110">
                <a:solidFill>
                  <a:srgbClr val="002B5E"/>
                </a:solidFill>
                <a:latin typeface="Arial Unicode MS"/>
                <a:cs typeface="Arial Unicode MS"/>
              </a:rPr>
              <a:t>/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Paid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Search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–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40">
                <a:solidFill>
                  <a:srgbClr val="002B5E"/>
                </a:solidFill>
                <a:latin typeface="Arial Unicode MS"/>
                <a:cs typeface="Arial Unicode MS"/>
              </a:rPr>
              <a:t>find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your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audience</a:t>
            </a:r>
            <a:endParaRPr sz="1800">
              <a:latin typeface="Arial Unicode MS"/>
              <a:cs typeface="Arial Unicode MS"/>
            </a:endParaRPr>
          </a:p>
          <a:p>
            <a:pPr lvl="1" marL="812800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10">
                <a:solidFill>
                  <a:srgbClr val="002B5E"/>
                </a:solidFill>
                <a:latin typeface="Arial Unicode MS"/>
                <a:cs typeface="Arial Unicode MS"/>
              </a:rPr>
              <a:t>Digital</a:t>
            </a:r>
            <a:r>
              <a:rPr dirty="0" sz="18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Advertising</a:t>
            </a:r>
            <a:endParaRPr sz="1800">
              <a:latin typeface="Arial Unicode MS"/>
              <a:cs typeface="Arial Unicode MS"/>
            </a:endParaRPr>
          </a:p>
          <a:p>
            <a:pPr lvl="1">
              <a:lnSpc>
                <a:spcPct val="100000"/>
              </a:lnSpc>
              <a:spcBef>
                <a:spcPts val="70"/>
              </a:spcBef>
              <a:buClr>
                <a:srgbClr val="002B5E"/>
              </a:buClr>
              <a:buFont typeface="Arial"/>
              <a:buChar char="•"/>
            </a:pPr>
            <a:endParaRPr sz="12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Reinforce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40">
                <a:solidFill>
                  <a:srgbClr val="002B5E"/>
                </a:solidFill>
                <a:latin typeface="Arial Unicode MS"/>
                <a:cs typeface="Arial Unicode MS"/>
              </a:rPr>
              <a:t>remind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(retarget)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Direct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Mail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Recipients</a:t>
            </a:r>
            <a:endParaRPr sz="18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Create</a:t>
            </a:r>
            <a:r>
              <a:rPr dirty="0" sz="18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community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5">
                <a:solidFill>
                  <a:srgbClr val="002B5E"/>
                </a:solidFill>
                <a:latin typeface="Arial Unicode MS"/>
                <a:cs typeface="Arial Unicode MS"/>
              </a:rPr>
              <a:t>interest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in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your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5">
                <a:solidFill>
                  <a:srgbClr val="002B5E"/>
                </a:solidFill>
                <a:latin typeface="Arial Unicode MS"/>
                <a:cs typeface="Arial Unicode MS"/>
              </a:rPr>
              <a:t>publication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002B5E"/>
              </a:buClr>
              <a:buFont typeface="Arial"/>
              <a:buChar char="•"/>
            </a:pPr>
            <a:endParaRPr sz="1200">
              <a:latin typeface="Arial Unicode MS"/>
              <a:cs typeface="Arial Unicode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280">
                <a:solidFill>
                  <a:srgbClr val="002B5E"/>
                </a:solidFill>
                <a:latin typeface="Arial Unicode MS"/>
                <a:cs typeface="Arial Unicode MS"/>
              </a:rPr>
              <a:t>T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est</a:t>
            </a:r>
            <a:r>
              <a:rPr dirty="0" sz="1800" spc="-6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first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90">
                <a:solidFill>
                  <a:srgbClr val="002B5E"/>
                </a:solidFill>
                <a:latin typeface="Arial Unicode MS"/>
                <a:cs typeface="Arial Unicode MS"/>
              </a:rPr>
              <a:t>t</a:t>
            </a:r>
            <a:r>
              <a:rPr dirty="0" sz="1800" spc="50">
                <a:solidFill>
                  <a:srgbClr val="002B5E"/>
                </a:solidFill>
                <a:latin typeface="Arial Unicode MS"/>
                <a:cs typeface="Arial Unicode MS"/>
              </a:rPr>
              <a:t>o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le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800" spc="55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800" spc="100">
                <a:solidFill>
                  <a:srgbClr val="002B5E"/>
                </a:solidFill>
                <a:latin typeface="Arial Unicode MS"/>
                <a:cs typeface="Arial Unicode MS"/>
              </a:rPr>
              <a:t>n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w</a:t>
            </a: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h</a:t>
            </a:r>
            <a:r>
              <a:rPr dirty="0" sz="1800" spc="-5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800" spc="100">
                <a:solidFill>
                  <a:srgbClr val="002B5E"/>
                </a:solidFill>
                <a:latin typeface="Arial Unicode MS"/>
                <a:cs typeface="Arial Unicode MS"/>
              </a:rPr>
              <a:t>t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5">
                <a:solidFill>
                  <a:srgbClr val="002B5E"/>
                </a:solidFill>
                <a:latin typeface="Arial Unicode MS"/>
                <a:cs typeface="Arial Unicode MS"/>
              </a:rPr>
              <a:t>wo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800" spc="-50">
                <a:solidFill>
                  <a:srgbClr val="002B5E"/>
                </a:solidFill>
                <a:latin typeface="Arial Unicode MS"/>
                <a:cs typeface="Arial Unicode MS"/>
              </a:rPr>
              <a:t>ks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180" y="455167"/>
            <a:ext cx="55721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Gain</a:t>
            </a:r>
            <a:r>
              <a:rPr dirty="0" sz="3600" spc="-4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more</a:t>
            </a:r>
            <a:r>
              <a:rPr dirty="0" sz="3600" spc="-2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subscribers</a:t>
            </a:r>
            <a:r>
              <a:rPr dirty="0" sz="3600" spc="-7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with </a:t>
            </a:r>
            <a:r>
              <a:rPr dirty="0" sz="3600" spc="-85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an</a:t>
            </a:r>
            <a:r>
              <a:rPr dirty="0" sz="3600" spc="-2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updated</a:t>
            </a:r>
            <a:r>
              <a:rPr dirty="0" sz="3600" spc="-3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approach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300" y="852042"/>
            <a:ext cx="130746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Leverage 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digital</a:t>
            </a:r>
            <a:r>
              <a:rPr dirty="0" sz="16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600" spc="-7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drive </a:t>
            </a:r>
            <a:r>
              <a:rPr dirty="0" sz="1600" spc="-4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increased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awareness</a:t>
            </a:r>
            <a:endParaRPr sz="1600">
              <a:latin typeface="Arial Unicode MS"/>
              <a:cs typeface="Arial Unicode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19388" y="2517648"/>
            <a:ext cx="1931035" cy="1899285"/>
            <a:chOff x="8819388" y="2517648"/>
            <a:chExt cx="1931035" cy="1899285"/>
          </a:xfrm>
        </p:grpSpPr>
        <p:sp>
          <p:nvSpPr>
            <p:cNvPr id="11" name="object 11"/>
            <p:cNvSpPr/>
            <p:nvPr/>
          </p:nvSpPr>
          <p:spPr>
            <a:xfrm>
              <a:off x="8857488" y="2555748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5">
                  <a:moveTo>
                    <a:pt x="927353" y="0"/>
                  </a:moveTo>
                  <a:lnTo>
                    <a:pt x="878100" y="1263"/>
                  </a:lnTo>
                  <a:lnTo>
                    <a:pt x="829517" y="5011"/>
                  </a:lnTo>
                  <a:lnTo>
                    <a:pt x="781667" y="11180"/>
                  </a:lnTo>
                  <a:lnTo>
                    <a:pt x="734616" y="19709"/>
                  </a:lnTo>
                  <a:lnTo>
                    <a:pt x="688426" y="30533"/>
                  </a:lnTo>
                  <a:lnTo>
                    <a:pt x="643163" y="43590"/>
                  </a:lnTo>
                  <a:lnTo>
                    <a:pt x="598890" y="58816"/>
                  </a:lnTo>
                  <a:lnTo>
                    <a:pt x="555672" y="76149"/>
                  </a:lnTo>
                  <a:lnTo>
                    <a:pt x="513571" y="95526"/>
                  </a:lnTo>
                  <a:lnTo>
                    <a:pt x="472653" y="116883"/>
                  </a:lnTo>
                  <a:lnTo>
                    <a:pt x="432982" y="140158"/>
                  </a:lnTo>
                  <a:lnTo>
                    <a:pt x="394621" y="165288"/>
                  </a:lnTo>
                  <a:lnTo>
                    <a:pt x="357635" y="192209"/>
                  </a:lnTo>
                  <a:lnTo>
                    <a:pt x="322088" y="220859"/>
                  </a:lnTo>
                  <a:lnTo>
                    <a:pt x="288044" y="251175"/>
                  </a:lnTo>
                  <a:lnTo>
                    <a:pt x="255566" y="283093"/>
                  </a:lnTo>
                  <a:lnTo>
                    <a:pt x="224719" y="316551"/>
                  </a:lnTo>
                  <a:lnTo>
                    <a:pt x="195568" y="351486"/>
                  </a:lnTo>
                  <a:lnTo>
                    <a:pt x="168175" y="387835"/>
                  </a:lnTo>
                  <a:lnTo>
                    <a:pt x="142606" y="425534"/>
                  </a:lnTo>
                  <a:lnTo>
                    <a:pt x="118924" y="464521"/>
                  </a:lnTo>
                  <a:lnTo>
                    <a:pt x="97193" y="504732"/>
                  </a:lnTo>
                  <a:lnTo>
                    <a:pt x="77478" y="546105"/>
                  </a:lnTo>
                  <a:lnTo>
                    <a:pt x="59842" y="588577"/>
                  </a:lnTo>
                  <a:lnTo>
                    <a:pt x="44350" y="632085"/>
                  </a:lnTo>
                  <a:lnTo>
                    <a:pt x="31065" y="676565"/>
                  </a:lnTo>
                  <a:lnTo>
                    <a:pt x="20053" y="721955"/>
                  </a:lnTo>
                  <a:lnTo>
                    <a:pt x="11375" y="768191"/>
                  </a:lnTo>
                  <a:lnTo>
                    <a:pt x="5098" y="815212"/>
                  </a:lnTo>
                  <a:lnTo>
                    <a:pt x="1285" y="862953"/>
                  </a:lnTo>
                  <a:lnTo>
                    <a:pt x="0" y="911351"/>
                  </a:lnTo>
                  <a:lnTo>
                    <a:pt x="1285" y="959750"/>
                  </a:lnTo>
                  <a:lnTo>
                    <a:pt x="5098" y="1007491"/>
                  </a:lnTo>
                  <a:lnTo>
                    <a:pt x="11375" y="1054512"/>
                  </a:lnTo>
                  <a:lnTo>
                    <a:pt x="20053" y="1100748"/>
                  </a:lnTo>
                  <a:lnTo>
                    <a:pt x="31065" y="1146138"/>
                  </a:lnTo>
                  <a:lnTo>
                    <a:pt x="44350" y="1190618"/>
                  </a:lnTo>
                  <a:lnTo>
                    <a:pt x="59842" y="1234126"/>
                  </a:lnTo>
                  <a:lnTo>
                    <a:pt x="77478" y="1276598"/>
                  </a:lnTo>
                  <a:lnTo>
                    <a:pt x="97193" y="1317971"/>
                  </a:lnTo>
                  <a:lnTo>
                    <a:pt x="118924" y="1358182"/>
                  </a:lnTo>
                  <a:lnTo>
                    <a:pt x="142606" y="1397169"/>
                  </a:lnTo>
                  <a:lnTo>
                    <a:pt x="168175" y="1434868"/>
                  </a:lnTo>
                  <a:lnTo>
                    <a:pt x="195568" y="1471217"/>
                  </a:lnTo>
                  <a:lnTo>
                    <a:pt x="224719" y="1506152"/>
                  </a:lnTo>
                  <a:lnTo>
                    <a:pt x="255566" y="1539610"/>
                  </a:lnTo>
                  <a:lnTo>
                    <a:pt x="288044" y="1571528"/>
                  </a:lnTo>
                  <a:lnTo>
                    <a:pt x="322088" y="1601844"/>
                  </a:lnTo>
                  <a:lnTo>
                    <a:pt x="357635" y="1630494"/>
                  </a:lnTo>
                  <a:lnTo>
                    <a:pt x="394621" y="1657415"/>
                  </a:lnTo>
                  <a:lnTo>
                    <a:pt x="432982" y="1682545"/>
                  </a:lnTo>
                  <a:lnTo>
                    <a:pt x="472653" y="1705820"/>
                  </a:lnTo>
                  <a:lnTo>
                    <a:pt x="513571" y="1727177"/>
                  </a:lnTo>
                  <a:lnTo>
                    <a:pt x="555672" y="1746554"/>
                  </a:lnTo>
                  <a:lnTo>
                    <a:pt x="598890" y="1763887"/>
                  </a:lnTo>
                  <a:lnTo>
                    <a:pt x="643163" y="1779113"/>
                  </a:lnTo>
                  <a:lnTo>
                    <a:pt x="688426" y="1792170"/>
                  </a:lnTo>
                  <a:lnTo>
                    <a:pt x="734616" y="1802994"/>
                  </a:lnTo>
                  <a:lnTo>
                    <a:pt x="781667" y="1811523"/>
                  </a:lnTo>
                  <a:lnTo>
                    <a:pt x="829517" y="1817692"/>
                  </a:lnTo>
                  <a:lnTo>
                    <a:pt x="878100" y="1821440"/>
                  </a:lnTo>
                  <a:lnTo>
                    <a:pt x="927353" y="1822703"/>
                  </a:lnTo>
                  <a:lnTo>
                    <a:pt x="976607" y="1821440"/>
                  </a:lnTo>
                  <a:lnTo>
                    <a:pt x="1025190" y="1817692"/>
                  </a:lnTo>
                  <a:lnTo>
                    <a:pt x="1073040" y="1811523"/>
                  </a:lnTo>
                  <a:lnTo>
                    <a:pt x="1120091" y="1802994"/>
                  </a:lnTo>
                  <a:lnTo>
                    <a:pt x="1166281" y="1792170"/>
                  </a:lnTo>
                  <a:lnTo>
                    <a:pt x="1211544" y="1779113"/>
                  </a:lnTo>
                  <a:lnTo>
                    <a:pt x="1255817" y="1763887"/>
                  </a:lnTo>
                  <a:lnTo>
                    <a:pt x="1299035" y="1746554"/>
                  </a:lnTo>
                  <a:lnTo>
                    <a:pt x="1341136" y="1727177"/>
                  </a:lnTo>
                  <a:lnTo>
                    <a:pt x="1382054" y="1705820"/>
                  </a:lnTo>
                  <a:lnTo>
                    <a:pt x="1421725" y="1682545"/>
                  </a:lnTo>
                  <a:lnTo>
                    <a:pt x="1460086" y="1657415"/>
                  </a:lnTo>
                  <a:lnTo>
                    <a:pt x="1497072" y="1630494"/>
                  </a:lnTo>
                  <a:lnTo>
                    <a:pt x="1532619" y="1601844"/>
                  </a:lnTo>
                  <a:lnTo>
                    <a:pt x="1566663" y="1571528"/>
                  </a:lnTo>
                  <a:lnTo>
                    <a:pt x="1599141" y="1539610"/>
                  </a:lnTo>
                  <a:lnTo>
                    <a:pt x="1629988" y="1506152"/>
                  </a:lnTo>
                  <a:lnTo>
                    <a:pt x="1659139" y="1471217"/>
                  </a:lnTo>
                  <a:lnTo>
                    <a:pt x="1686532" y="1434868"/>
                  </a:lnTo>
                  <a:lnTo>
                    <a:pt x="1712101" y="1397169"/>
                  </a:lnTo>
                  <a:lnTo>
                    <a:pt x="1735783" y="1358182"/>
                  </a:lnTo>
                  <a:lnTo>
                    <a:pt x="1757514" y="1317971"/>
                  </a:lnTo>
                  <a:lnTo>
                    <a:pt x="1777229" y="1276598"/>
                  </a:lnTo>
                  <a:lnTo>
                    <a:pt x="1794865" y="1234126"/>
                  </a:lnTo>
                  <a:lnTo>
                    <a:pt x="1810357" y="1190618"/>
                  </a:lnTo>
                  <a:lnTo>
                    <a:pt x="1823642" y="1146138"/>
                  </a:lnTo>
                  <a:lnTo>
                    <a:pt x="1834654" y="1100748"/>
                  </a:lnTo>
                  <a:lnTo>
                    <a:pt x="1843332" y="1054512"/>
                  </a:lnTo>
                  <a:lnTo>
                    <a:pt x="1849609" y="1007491"/>
                  </a:lnTo>
                  <a:lnTo>
                    <a:pt x="1853422" y="959750"/>
                  </a:lnTo>
                  <a:lnTo>
                    <a:pt x="1854707" y="911351"/>
                  </a:lnTo>
                  <a:lnTo>
                    <a:pt x="1853422" y="862953"/>
                  </a:lnTo>
                  <a:lnTo>
                    <a:pt x="1849609" y="815212"/>
                  </a:lnTo>
                  <a:lnTo>
                    <a:pt x="1843332" y="768191"/>
                  </a:lnTo>
                  <a:lnTo>
                    <a:pt x="1834654" y="721955"/>
                  </a:lnTo>
                  <a:lnTo>
                    <a:pt x="1823642" y="676565"/>
                  </a:lnTo>
                  <a:lnTo>
                    <a:pt x="1810357" y="632085"/>
                  </a:lnTo>
                  <a:lnTo>
                    <a:pt x="1794865" y="588577"/>
                  </a:lnTo>
                  <a:lnTo>
                    <a:pt x="1777229" y="546105"/>
                  </a:lnTo>
                  <a:lnTo>
                    <a:pt x="1757514" y="504732"/>
                  </a:lnTo>
                  <a:lnTo>
                    <a:pt x="1735783" y="464521"/>
                  </a:lnTo>
                  <a:lnTo>
                    <a:pt x="1712101" y="425534"/>
                  </a:lnTo>
                  <a:lnTo>
                    <a:pt x="1686532" y="387835"/>
                  </a:lnTo>
                  <a:lnTo>
                    <a:pt x="1659139" y="351486"/>
                  </a:lnTo>
                  <a:lnTo>
                    <a:pt x="1629988" y="316551"/>
                  </a:lnTo>
                  <a:lnTo>
                    <a:pt x="1599141" y="283093"/>
                  </a:lnTo>
                  <a:lnTo>
                    <a:pt x="1566663" y="251175"/>
                  </a:lnTo>
                  <a:lnTo>
                    <a:pt x="1532619" y="220859"/>
                  </a:lnTo>
                  <a:lnTo>
                    <a:pt x="1497072" y="192209"/>
                  </a:lnTo>
                  <a:lnTo>
                    <a:pt x="1460086" y="165288"/>
                  </a:lnTo>
                  <a:lnTo>
                    <a:pt x="1421725" y="140158"/>
                  </a:lnTo>
                  <a:lnTo>
                    <a:pt x="1382054" y="116883"/>
                  </a:lnTo>
                  <a:lnTo>
                    <a:pt x="1341136" y="95526"/>
                  </a:lnTo>
                  <a:lnTo>
                    <a:pt x="1299035" y="76149"/>
                  </a:lnTo>
                  <a:lnTo>
                    <a:pt x="1255817" y="58816"/>
                  </a:lnTo>
                  <a:lnTo>
                    <a:pt x="1211544" y="43590"/>
                  </a:lnTo>
                  <a:lnTo>
                    <a:pt x="1166281" y="30533"/>
                  </a:lnTo>
                  <a:lnTo>
                    <a:pt x="1120091" y="19709"/>
                  </a:lnTo>
                  <a:lnTo>
                    <a:pt x="1073040" y="11180"/>
                  </a:lnTo>
                  <a:lnTo>
                    <a:pt x="1025190" y="5011"/>
                  </a:lnTo>
                  <a:lnTo>
                    <a:pt x="976607" y="1263"/>
                  </a:lnTo>
                  <a:lnTo>
                    <a:pt x="92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857488" y="2555748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5">
                  <a:moveTo>
                    <a:pt x="0" y="911351"/>
                  </a:moveTo>
                  <a:lnTo>
                    <a:pt x="1285" y="862953"/>
                  </a:lnTo>
                  <a:lnTo>
                    <a:pt x="5098" y="815212"/>
                  </a:lnTo>
                  <a:lnTo>
                    <a:pt x="11375" y="768191"/>
                  </a:lnTo>
                  <a:lnTo>
                    <a:pt x="20053" y="721955"/>
                  </a:lnTo>
                  <a:lnTo>
                    <a:pt x="31065" y="676565"/>
                  </a:lnTo>
                  <a:lnTo>
                    <a:pt x="44350" y="632085"/>
                  </a:lnTo>
                  <a:lnTo>
                    <a:pt x="59842" y="588577"/>
                  </a:lnTo>
                  <a:lnTo>
                    <a:pt x="77478" y="546105"/>
                  </a:lnTo>
                  <a:lnTo>
                    <a:pt x="97193" y="504732"/>
                  </a:lnTo>
                  <a:lnTo>
                    <a:pt x="118924" y="464521"/>
                  </a:lnTo>
                  <a:lnTo>
                    <a:pt x="142606" y="425534"/>
                  </a:lnTo>
                  <a:lnTo>
                    <a:pt x="168175" y="387835"/>
                  </a:lnTo>
                  <a:lnTo>
                    <a:pt x="195568" y="351486"/>
                  </a:lnTo>
                  <a:lnTo>
                    <a:pt x="224719" y="316551"/>
                  </a:lnTo>
                  <a:lnTo>
                    <a:pt x="255566" y="283093"/>
                  </a:lnTo>
                  <a:lnTo>
                    <a:pt x="288044" y="251175"/>
                  </a:lnTo>
                  <a:lnTo>
                    <a:pt x="322088" y="220859"/>
                  </a:lnTo>
                  <a:lnTo>
                    <a:pt x="357635" y="192209"/>
                  </a:lnTo>
                  <a:lnTo>
                    <a:pt x="394621" y="165288"/>
                  </a:lnTo>
                  <a:lnTo>
                    <a:pt x="432982" y="140158"/>
                  </a:lnTo>
                  <a:lnTo>
                    <a:pt x="472653" y="116883"/>
                  </a:lnTo>
                  <a:lnTo>
                    <a:pt x="513571" y="95526"/>
                  </a:lnTo>
                  <a:lnTo>
                    <a:pt x="555672" y="76149"/>
                  </a:lnTo>
                  <a:lnTo>
                    <a:pt x="598890" y="58816"/>
                  </a:lnTo>
                  <a:lnTo>
                    <a:pt x="643163" y="43590"/>
                  </a:lnTo>
                  <a:lnTo>
                    <a:pt x="688426" y="30533"/>
                  </a:lnTo>
                  <a:lnTo>
                    <a:pt x="734616" y="19709"/>
                  </a:lnTo>
                  <a:lnTo>
                    <a:pt x="781667" y="11180"/>
                  </a:lnTo>
                  <a:lnTo>
                    <a:pt x="829517" y="5011"/>
                  </a:lnTo>
                  <a:lnTo>
                    <a:pt x="878100" y="1263"/>
                  </a:lnTo>
                  <a:lnTo>
                    <a:pt x="927353" y="0"/>
                  </a:lnTo>
                  <a:lnTo>
                    <a:pt x="976607" y="1263"/>
                  </a:lnTo>
                  <a:lnTo>
                    <a:pt x="1025190" y="5011"/>
                  </a:lnTo>
                  <a:lnTo>
                    <a:pt x="1073040" y="11180"/>
                  </a:lnTo>
                  <a:lnTo>
                    <a:pt x="1120091" y="19709"/>
                  </a:lnTo>
                  <a:lnTo>
                    <a:pt x="1166281" y="30533"/>
                  </a:lnTo>
                  <a:lnTo>
                    <a:pt x="1211544" y="43590"/>
                  </a:lnTo>
                  <a:lnTo>
                    <a:pt x="1255817" y="58816"/>
                  </a:lnTo>
                  <a:lnTo>
                    <a:pt x="1299035" y="76149"/>
                  </a:lnTo>
                  <a:lnTo>
                    <a:pt x="1341136" y="95526"/>
                  </a:lnTo>
                  <a:lnTo>
                    <a:pt x="1382054" y="116883"/>
                  </a:lnTo>
                  <a:lnTo>
                    <a:pt x="1421725" y="140158"/>
                  </a:lnTo>
                  <a:lnTo>
                    <a:pt x="1460086" y="165288"/>
                  </a:lnTo>
                  <a:lnTo>
                    <a:pt x="1497072" y="192209"/>
                  </a:lnTo>
                  <a:lnTo>
                    <a:pt x="1532619" y="220859"/>
                  </a:lnTo>
                  <a:lnTo>
                    <a:pt x="1566663" y="251175"/>
                  </a:lnTo>
                  <a:lnTo>
                    <a:pt x="1599141" y="283093"/>
                  </a:lnTo>
                  <a:lnTo>
                    <a:pt x="1629988" y="316551"/>
                  </a:lnTo>
                  <a:lnTo>
                    <a:pt x="1659139" y="351486"/>
                  </a:lnTo>
                  <a:lnTo>
                    <a:pt x="1686532" y="387835"/>
                  </a:lnTo>
                  <a:lnTo>
                    <a:pt x="1712101" y="425534"/>
                  </a:lnTo>
                  <a:lnTo>
                    <a:pt x="1735783" y="464521"/>
                  </a:lnTo>
                  <a:lnTo>
                    <a:pt x="1757514" y="504732"/>
                  </a:lnTo>
                  <a:lnTo>
                    <a:pt x="1777229" y="546105"/>
                  </a:lnTo>
                  <a:lnTo>
                    <a:pt x="1794865" y="588577"/>
                  </a:lnTo>
                  <a:lnTo>
                    <a:pt x="1810357" y="632085"/>
                  </a:lnTo>
                  <a:lnTo>
                    <a:pt x="1823642" y="676565"/>
                  </a:lnTo>
                  <a:lnTo>
                    <a:pt x="1834654" y="721955"/>
                  </a:lnTo>
                  <a:lnTo>
                    <a:pt x="1843332" y="768191"/>
                  </a:lnTo>
                  <a:lnTo>
                    <a:pt x="1849609" y="815212"/>
                  </a:lnTo>
                  <a:lnTo>
                    <a:pt x="1853422" y="862953"/>
                  </a:lnTo>
                  <a:lnTo>
                    <a:pt x="1854707" y="911351"/>
                  </a:lnTo>
                  <a:lnTo>
                    <a:pt x="1853422" y="959750"/>
                  </a:lnTo>
                  <a:lnTo>
                    <a:pt x="1849609" y="1007491"/>
                  </a:lnTo>
                  <a:lnTo>
                    <a:pt x="1843332" y="1054512"/>
                  </a:lnTo>
                  <a:lnTo>
                    <a:pt x="1834654" y="1100748"/>
                  </a:lnTo>
                  <a:lnTo>
                    <a:pt x="1823642" y="1146138"/>
                  </a:lnTo>
                  <a:lnTo>
                    <a:pt x="1810357" y="1190618"/>
                  </a:lnTo>
                  <a:lnTo>
                    <a:pt x="1794865" y="1234126"/>
                  </a:lnTo>
                  <a:lnTo>
                    <a:pt x="1777229" y="1276598"/>
                  </a:lnTo>
                  <a:lnTo>
                    <a:pt x="1757514" y="1317971"/>
                  </a:lnTo>
                  <a:lnTo>
                    <a:pt x="1735783" y="1358182"/>
                  </a:lnTo>
                  <a:lnTo>
                    <a:pt x="1712101" y="1397169"/>
                  </a:lnTo>
                  <a:lnTo>
                    <a:pt x="1686532" y="1434868"/>
                  </a:lnTo>
                  <a:lnTo>
                    <a:pt x="1659139" y="1471217"/>
                  </a:lnTo>
                  <a:lnTo>
                    <a:pt x="1629988" y="1506152"/>
                  </a:lnTo>
                  <a:lnTo>
                    <a:pt x="1599141" y="1539610"/>
                  </a:lnTo>
                  <a:lnTo>
                    <a:pt x="1566663" y="1571528"/>
                  </a:lnTo>
                  <a:lnTo>
                    <a:pt x="1532619" y="1601844"/>
                  </a:lnTo>
                  <a:lnTo>
                    <a:pt x="1497072" y="1630494"/>
                  </a:lnTo>
                  <a:lnTo>
                    <a:pt x="1460086" y="1657415"/>
                  </a:lnTo>
                  <a:lnTo>
                    <a:pt x="1421725" y="1682545"/>
                  </a:lnTo>
                  <a:lnTo>
                    <a:pt x="1382054" y="1705820"/>
                  </a:lnTo>
                  <a:lnTo>
                    <a:pt x="1341136" y="1727177"/>
                  </a:lnTo>
                  <a:lnTo>
                    <a:pt x="1299035" y="1746554"/>
                  </a:lnTo>
                  <a:lnTo>
                    <a:pt x="1255817" y="1763887"/>
                  </a:lnTo>
                  <a:lnTo>
                    <a:pt x="1211544" y="1779113"/>
                  </a:lnTo>
                  <a:lnTo>
                    <a:pt x="1166281" y="1792170"/>
                  </a:lnTo>
                  <a:lnTo>
                    <a:pt x="1120091" y="1802994"/>
                  </a:lnTo>
                  <a:lnTo>
                    <a:pt x="1073040" y="1811523"/>
                  </a:lnTo>
                  <a:lnTo>
                    <a:pt x="1025190" y="1817692"/>
                  </a:lnTo>
                  <a:lnTo>
                    <a:pt x="976607" y="1821440"/>
                  </a:lnTo>
                  <a:lnTo>
                    <a:pt x="927353" y="1822703"/>
                  </a:lnTo>
                  <a:lnTo>
                    <a:pt x="878100" y="1821440"/>
                  </a:lnTo>
                  <a:lnTo>
                    <a:pt x="829517" y="1817692"/>
                  </a:lnTo>
                  <a:lnTo>
                    <a:pt x="781667" y="1811523"/>
                  </a:lnTo>
                  <a:lnTo>
                    <a:pt x="734616" y="1802994"/>
                  </a:lnTo>
                  <a:lnTo>
                    <a:pt x="688426" y="1792170"/>
                  </a:lnTo>
                  <a:lnTo>
                    <a:pt x="643163" y="1779113"/>
                  </a:lnTo>
                  <a:lnTo>
                    <a:pt x="598890" y="1763887"/>
                  </a:lnTo>
                  <a:lnTo>
                    <a:pt x="555672" y="1746554"/>
                  </a:lnTo>
                  <a:lnTo>
                    <a:pt x="513571" y="1727177"/>
                  </a:lnTo>
                  <a:lnTo>
                    <a:pt x="472653" y="1705820"/>
                  </a:lnTo>
                  <a:lnTo>
                    <a:pt x="432982" y="1682545"/>
                  </a:lnTo>
                  <a:lnTo>
                    <a:pt x="394621" y="1657415"/>
                  </a:lnTo>
                  <a:lnTo>
                    <a:pt x="357635" y="1630494"/>
                  </a:lnTo>
                  <a:lnTo>
                    <a:pt x="322088" y="1601844"/>
                  </a:lnTo>
                  <a:lnTo>
                    <a:pt x="288044" y="1571528"/>
                  </a:lnTo>
                  <a:lnTo>
                    <a:pt x="255566" y="1539610"/>
                  </a:lnTo>
                  <a:lnTo>
                    <a:pt x="224719" y="1506152"/>
                  </a:lnTo>
                  <a:lnTo>
                    <a:pt x="195568" y="1471217"/>
                  </a:lnTo>
                  <a:lnTo>
                    <a:pt x="168175" y="1434868"/>
                  </a:lnTo>
                  <a:lnTo>
                    <a:pt x="142606" y="1397169"/>
                  </a:lnTo>
                  <a:lnTo>
                    <a:pt x="118924" y="1358182"/>
                  </a:lnTo>
                  <a:lnTo>
                    <a:pt x="97193" y="1317971"/>
                  </a:lnTo>
                  <a:lnTo>
                    <a:pt x="77478" y="1276598"/>
                  </a:lnTo>
                  <a:lnTo>
                    <a:pt x="59842" y="1234126"/>
                  </a:lnTo>
                  <a:lnTo>
                    <a:pt x="44350" y="1190618"/>
                  </a:lnTo>
                  <a:lnTo>
                    <a:pt x="31065" y="1146138"/>
                  </a:lnTo>
                  <a:lnTo>
                    <a:pt x="20053" y="1100748"/>
                  </a:lnTo>
                  <a:lnTo>
                    <a:pt x="11375" y="1054512"/>
                  </a:lnTo>
                  <a:lnTo>
                    <a:pt x="5098" y="1007491"/>
                  </a:lnTo>
                  <a:lnTo>
                    <a:pt x="1285" y="959750"/>
                  </a:lnTo>
                  <a:lnTo>
                    <a:pt x="0" y="911351"/>
                  </a:lnTo>
                  <a:close/>
                </a:path>
              </a:pathLst>
            </a:custGeom>
            <a:ln w="76200">
              <a:solidFill>
                <a:srgbClr val="002B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025255" y="2904870"/>
            <a:ext cx="1519555" cy="109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Model </a:t>
            </a:r>
            <a:r>
              <a:rPr dirty="0" sz="1400" spc="30">
                <a:solidFill>
                  <a:srgbClr val="002B5E"/>
                </a:solidFill>
                <a:latin typeface="Arial Unicode MS"/>
                <a:cs typeface="Arial Unicode MS"/>
              </a:rPr>
              <a:t>your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40">
                <a:solidFill>
                  <a:srgbClr val="002B5E"/>
                </a:solidFill>
                <a:latin typeface="Arial Unicode MS"/>
                <a:cs typeface="Arial Unicode MS"/>
              </a:rPr>
              <a:t>e</a:t>
            </a:r>
            <a:r>
              <a:rPr dirty="0" sz="1400" spc="-5">
                <a:solidFill>
                  <a:srgbClr val="002B5E"/>
                </a:solidFill>
                <a:latin typeface="Arial Unicode MS"/>
                <a:cs typeface="Arial Unicode MS"/>
              </a:rPr>
              <a:t>x</a:t>
            </a:r>
            <a:r>
              <a:rPr dirty="0" sz="1400" spc="-10">
                <a:solidFill>
                  <a:srgbClr val="002B5E"/>
                </a:solidFill>
                <a:latin typeface="Arial Unicode MS"/>
                <a:cs typeface="Arial Unicode MS"/>
              </a:rPr>
              <a:t>i</a:t>
            </a:r>
            <a:r>
              <a:rPr dirty="0" sz="1400" spc="-50">
                <a:solidFill>
                  <a:srgbClr val="002B5E"/>
                </a:solidFill>
                <a:latin typeface="Arial Unicode MS"/>
                <a:cs typeface="Arial Unicode MS"/>
              </a:rPr>
              <a:t>s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t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i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ng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c</a:t>
            </a:r>
            <a:r>
              <a:rPr dirty="0" sz="1400">
                <a:solidFill>
                  <a:srgbClr val="002B5E"/>
                </a:solidFill>
                <a:latin typeface="Arial Unicode MS"/>
                <a:cs typeface="Arial Unicode MS"/>
              </a:rPr>
              <a:t>us</a:t>
            </a:r>
            <a:r>
              <a:rPr dirty="0" sz="1400" spc="55">
                <a:solidFill>
                  <a:srgbClr val="002B5E"/>
                </a:solidFill>
                <a:latin typeface="Arial Unicode MS"/>
                <a:cs typeface="Arial Unicode MS"/>
              </a:rPr>
              <a:t>tome</a:t>
            </a:r>
            <a:r>
              <a:rPr dirty="0" sz="1400" spc="25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400" spc="-35">
                <a:solidFill>
                  <a:srgbClr val="002B5E"/>
                </a:solidFill>
                <a:latin typeface="Arial Unicode MS"/>
                <a:cs typeface="Arial Unicode MS"/>
              </a:rPr>
              <a:t>s  </a:t>
            </a:r>
            <a:r>
              <a:rPr dirty="0" sz="1400" spc="60">
                <a:solidFill>
                  <a:srgbClr val="002B5E"/>
                </a:solidFill>
                <a:latin typeface="Arial Unicode MS"/>
                <a:cs typeface="Arial Unicode MS"/>
              </a:rPr>
              <a:t>to </a:t>
            </a:r>
            <a:r>
              <a:rPr dirty="0" sz="1400" spc="40">
                <a:solidFill>
                  <a:srgbClr val="002B5E"/>
                </a:solidFill>
                <a:latin typeface="Arial Unicode MS"/>
                <a:cs typeface="Arial Unicode MS"/>
              </a:rPr>
              <a:t>better </a:t>
            </a:r>
            <a:r>
              <a:rPr dirty="0" sz="1400" spc="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30">
                <a:solidFill>
                  <a:srgbClr val="002B5E"/>
                </a:solidFill>
                <a:latin typeface="Arial Unicode MS"/>
                <a:cs typeface="Arial Unicode MS"/>
              </a:rPr>
              <a:t>understand your </a:t>
            </a:r>
            <a:r>
              <a:rPr dirty="0" sz="1400" spc="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400" spc="15">
                <a:solidFill>
                  <a:srgbClr val="002B5E"/>
                </a:solidFill>
                <a:latin typeface="Arial Unicode MS"/>
                <a:cs typeface="Arial Unicode MS"/>
              </a:rPr>
              <a:t>prospects</a:t>
            </a:r>
            <a:endParaRPr sz="1400">
              <a:latin typeface="Arial Unicode MS"/>
              <a:cs typeface="Arial Unicode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19388" y="4664964"/>
            <a:ext cx="1931035" cy="1899285"/>
            <a:chOff x="8819388" y="4664964"/>
            <a:chExt cx="1931035" cy="1899285"/>
          </a:xfrm>
        </p:grpSpPr>
        <p:sp>
          <p:nvSpPr>
            <p:cNvPr id="15" name="object 15"/>
            <p:cNvSpPr/>
            <p:nvPr/>
          </p:nvSpPr>
          <p:spPr>
            <a:xfrm>
              <a:off x="8857488" y="4703064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4">
                  <a:moveTo>
                    <a:pt x="927353" y="0"/>
                  </a:moveTo>
                  <a:lnTo>
                    <a:pt x="878100" y="1263"/>
                  </a:lnTo>
                  <a:lnTo>
                    <a:pt x="829517" y="5011"/>
                  </a:lnTo>
                  <a:lnTo>
                    <a:pt x="781667" y="11180"/>
                  </a:lnTo>
                  <a:lnTo>
                    <a:pt x="734616" y="19709"/>
                  </a:lnTo>
                  <a:lnTo>
                    <a:pt x="688426" y="30533"/>
                  </a:lnTo>
                  <a:lnTo>
                    <a:pt x="643163" y="43590"/>
                  </a:lnTo>
                  <a:lnTo>
                    <a:pt x="598890" y="58816"/>
                  </a:lnTo>
                  <a:lnTo>
                    <a:pt x="555672" y="76149"/>
                  </a:lnTo>
                  <a:lnTo>
                    <a:pt x="513571" y="95526"/>
                  </a:lnTo>
                  <a:lnTo>
                    <a:pt x="472653" y="116883"/>
                  </a:lnTo>
                  <a:lnTo>
                    <a:pt x="432982" y="140158"/>
                  </a:lnTo>
                  <a:lnTo>
                    <a:pt x="394621" y="165288"/>
                  </a:lnTo>
                  <a:lnTo>
                    <a:pt x="357635" y="192209"/>
                  </a:lnTo>
                  <a:lnTo>
                    <a:pt x="322088" y="220859"/>
                  </a:lnTo>
                  <a:lnTo>
                    <a:pt x="288044" y="251175"/>
                  </a:lnTo>
                  <a:lnTo>
                    <a:pt x="255566" y="283093"/>
                  </a:lnTo>
                  <a:lnTo>
                    <a:pt x="224719" y="316551"/>
                  </a:lnTo>
                  <a:lnTo>
                    <a:pt x="195568" y="351486"/>
                  </a:lnTo>
                  <a:lnTo>
                    <a:pt x="168175" y="387835"/>
                  </a:lnTo>
                  <a:lnTo>
                    <a:pt x="142606" y="425534"/>
                  </a:lnTo>
                  <a:lnTo>
                    <a:pt x="118924" y="464521"/>
                  </a:lnTo>
                  <a:lnTo>
                    <a:pt x="97193" y="504732"/>
                  </a:lnTo>
                  <a:lnTo>
                    <a:pt x="77478" y="546105"/>
                  </a:lnTo>
                  <a:lnTo>
                    <a:pt x="59842" y="588577"/>
                  </a:lnTo>
                  <a:lnTo>
                    <a:pt x="44350" y="632085"/>
                  </a:lnTo>
                  <a:lnTo>
                    <a:pt x="31065" y="676565"/>
                  </a:lnTo>
                  <a:lnTo>
                    <a:pt x="20053" y="721955"/>
                  </a:lnTo>
                  <a:lnTo>
                    <a:pt x="11375" y="768191"/>
                  </a:lnTo>
                  <a:lnTo>
                    <a:pt x="5098" y="815212"/>
                  </a:lnTo>
                  <a:lnTo>
                    <a:pt x="1285" y="862953"/>
                  </a:lnTo>
                  <a:lnTo>
                    <a:pt x="0" y="911352"/>
                  </a:lnTo>
                  <a:lnTo>
                    <a:pt x="1285" y="959753"/>
                  </a:lnTo>
                  <a:lnTo>
                    <a:pt x="5098" y="1007496"/>
                  </a:lnTo>
                  <a:lnTo>
                    <a:pt x="11375" y="1054518"/>
                  </a:lnTo>
                  <a:lnTo>
                    <a:pt x="20053" y="1100756"/>
                  </a:lnTo>
                  <a:lnTo>
                    <a:pt x="31065" y="1146147"/>
                  </a:lnTo>
                  <a:lnTo>
                    <a:pt x="44350" y="1190628"/>
                  </a:lnTo>
                  <a:lnTo>
                    <a:pt x="59842" y="1234136"/>
                  </a:lnTo>
                  <a:lnTo>
                    <a:pt x="77478" y="1276609"/>
                  </a:lnTo>
                  <a:lnTo>
                    <a:pt x="97193" y="1317982"/>
                  </a:lnTo>
                  <a:lnTo>
                    <a:pt x="118924" y="1358194"/>
                  </a:lnTo>
                  <a:lnTo>
                    <a:pt x="142606" y="1397181"/>
                  </a:lnTo>
                  <a:lnTo>
                    <a:pt x="168175" y="1434880"/>
                  </a:lnTo>
                  <a:lnTo>
                    <a:pt x="195568" y="1471228"/>
                  </a:lnTo>
                  <a:lnTo>
                    <a:pt x="224719" y="1506162"/>
                  </a:lnTo>
                  <a:lnTo>
                    <a:pt x="255566" y="1539620"/>
                  </a:lnTo>
                  <a:lnTo>
                    <a:pt x="288044" y="1571537"/>
                  </a:lnTo>
                  <a:lnTo>
                    <a:pt x="322088" y="1601852"/>
                  </a:lnTo>
                  <a:lnTo>
                    <a:pt x="357635" y="1630502"/>
                  </a:lnTo>
                  <a:lnTo>
                    <a:pt x="394621" y="1657422"/>
                  </a:lnTo>
                  <a:lnTo>
                    <a:pt x="432982" y="1682551"/>
                  </a:lnTo>
                  <a:lnTo>
                    <a:pt x="472653" y="1705825"/>
                  </a:lnTo>
                  <a:lnTo>
                    <a:pt x="513571" y="1727182"/>
                  </a:lnTo>
                  <a:lnTo>
                    <a:pt x="555672" y="1746558"/>
                  </a:lnTo>
                  <a:lnTo>
                    <a:pt x="598890" y="1763890"/>
                  </a:lnTo>
                  <a:lnTo>
                    <a:pt x="643163" y="1779116"/>
                  </a:lnTo>
                  <a:lnTo>
                    <a:pt x="688426" y="1792172"/>
                  </a:lnTo>
                  <a:lnTo>
                    <a:pt x="734616" y="1802995"/>
                  </a:lnTo>
                  <a:lnTo>
                    <a:pt x="781667" y="1811523"/>
                  </a:lnTo>
                  <a:lnTo>
                    <a:pt x="829517" y="1817692"/>
                  </a:lnTo>
                  <a:lnTo>
                    <a:pt x="878100" y="1821440"/>
                  </a:lnTo>
                  <a:lnTo>
                    <a:pt x="927353" y="1822704"/>
                  </a:lnTo>
                  <a:lnTo>
                    <a:pt x="976607" y="1821440"/>
                  </a:lnTo>
                  <a:lnTo>
                    <a:pt x="1025190" y="1817692"/>
                  </a:lnTo>
                  <a:lnTo>
                    <a:pt x="1073040" y="1811523"/>
                  </a:lnTo>
                  <a:lnTo>
                    <a:pt x="1120091" y="1802995"/>
                  </a:lnTo>
                  <a:lnTo>
                    <a:pt x="1166281" y="1792172"/>
                  </a:lnTo>
                  <a:lnTo>
                    <a:pt x="1211544" y="1779116"/>
                  </a:lnTo>
                  <a:lnTo>
                    <a:pt x="1255817" y="1763890"/>
                  </a:lnTo>
                  <a:lnTo>
                    <a:pt x="1299035" y="1746558"/>
                  </a:lnTo>
                  <a:lnTo>
                    <a:pt x="1341136" y="1727182"/>
                  </a:lnTo>
                  <a:lnTo>
                    <a:pt x="1382054" y="1705825"/>
                  </a:lnTo>
                  <a:lnTo>
                    <a:pt x="1421725" y="1682551"/>
                  </a:lnTo>
                  <a:lnTo>
                    <a:pt x="1460086" y="1657422"/>
                  </a:lnTo>
                  <a:lnTo>
                    <a:pt x="1497072" y="1630502"/>
                  </a:lnTo>
                  <a:lnTo>
                    <a:pt x="1532619" y="1601852"/>
                  </a:lnTo>
                  <a:lnTo>
                    <a:pt x="1566663" y="1571537"/>
                  </a:lnTo>
                  <a:lnTo>
                    <a:pt x="1599141" y="1539620"/>
                  </a:lnTo>
                  <a:lnTo>
                    <a:pt x="1629988" y="1506162"/>
                  </a:lnTo>
                  <a:lnTo>
                    <a:pt x="1659139" y="1471228"/>
                  </a:lnTo>
                  <a:lnTo>
                    <a:pt x="1686532" y="1434880"/>
                  </a:lnTo>
                  <a:lnTo>
                    <a:pt x="1712101" y="1397181"/>
                  </a:lnTo>
                  <a:lnTo>
                    <a:pt x="1735783" y="1358194"/>
                  </a:lnTo>
                  <a:lnTo>
                    <a:pt x="1757514" y="1317982"/>
                  </a:lnTo>
                  <a:lnTo>
                    <a:pt x="1777229" y="1276609"/>
                  </a:lnTo>
                  <a:lnTo>
                    <a:pt x="1794865" y="1234136"/>
                  </a:lnTo>
                  <a:lnTo>
                    <a:pt x="1810357" y="1190628"/>
                  </a:lnTo>
                  <a:lnTo>
                    <a:pt x="1823642" y="1146147"/>
                  </a:lnTo>
                  <a:lnTo>
                    <a:pt x="1834654" y="1100756"/>
                  </a:lnTo>
                  <a:lnTo>
                    <a:pt x="1843332" y="1054518"/>
                  </a:lnTo>
                  <a:lnTo>
                    <a:pt x="1849609" y="1007496"/>
                  </a:lnTo>
                  <a:lnTo>
                    <a:pt x="1853422" y="959753"/>
                  </a:lnTo>
                  <a:lnTo>
                    <a:pt x="1854707" y="911352"/>
                  </a:lnTo>
                  <a:lnTo>
                    <a:pt x="1853422" y="862953"/>
                  </a:lnTo>
                  <a:lnTo>
                    <a:pt x="1849609" y="815212"/>
                  </a:lnTo>
                  <a:lnTo>
                    <a:pt x="1843332" y="768191"/>
                  </a:lnTo>
                  <a:lnTo>
                    <a:pt x="1834654" y="721955"/>
                  </a:lnTo>
                  <a:lnTo>
                    <a:pt x="1823642" y="676565"/>
                  </a:lnTo>
                  <a:lnTo>
                    <a:pt x="1810357" y="632085"/>
                  </a:lnTo>
                  <a:lnTo>
                    <a:pt x="1794865" y="588577"/>
                  </a:lnTo>
                  <a:lnTo>
                    <a:pt x="1777229" y="546105"/>
                  </a:lnTo>
                  <a:lnTo>
                    <a:pt x="1757514" y="504732"/>
                  </a:lnTo>
                  <a:lnTo>
                    <a:pt x="1735783" y="464521"/>
                  </a:lnTo>
                  <a:lnTo>
                    <a:pt x="1712101" y="425534"/>
                  </a:lnTo>
                  <a:lnTo>
                    <a:pt x="1686532" y="387835"/>
                  </a:lnTo>
                  <a:lnTo>
                    <a:pt x="1659139" y="351486"/>
                  </a:lnTo>
                  <a:lnTo>
                    <a:pt x="1629988" y="316551"/>
                  </a:lnTo>
                  <a:lnTo>
                    <a:pt x="1599141" y="283093"/>
                  </a:lnTo>
                  <a:lnTo>
                    <a:pt x="1566663" y="251175"/>
                  </a:lnTo>
                  <a:lnTo>
                    <a:pt x="1532619" y="220859"/>
                  </a:lnTo>
                  <a:lnTo>
                    <a:pt x="1497072" y="192209"/>
                  </a:lnTo>
                  <a:lnTo>
                    <a:pt x="1460086" y="165288"/>
                  </a:lnTo>
                  <a:lnTo>
                    <a:pt x="1421725" y="140158"/>
                  </a:lnTo>
                  <a:lnTo>
                    <a:pt x="1382054" y="116883"/>
                  </a:lnTo>
                  <a:lnTo>
                    <a:pt x="1341136" y="95526"/>
                  </a:lnTo>
                  <a:lnTo>
                    <a:pt x="1299035" y="76149"/>
                  </a:lnTo>
                  <a:lnTo>
                    <a:pt x="1255817" y="58816"/>
                  </a:lnTo>
                  <a:lnTo>
                    <a:pt x="1211544" y="43590"/>
                  </a:lnTo>
                  <a:lnTo>
                    <a:pt x="1166281" y="30533"/>
                  </a:lnTo>
                  <a:lnTo>
                    <a:pt x="1120091" y="19709"/>
                  </a:lnTo>
                  <a:lnTo>
                    <a:pt x="1073040" y="11180"/>
                  </a:lnTo>
                  <a:lnTo>
                    <a:pt x="1025190" y="5011"/>
                  </a:lnTo>
                  <a:lnTo>
                    <a:pt x="976607" y="1263"/>
                  </a:lnTo>
                  <a:lnTo>
                    <a:pt x="92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857488" y="4703064"/>
              <a:ext cx="1854835" cy="1823085"/>
            </a:xfrm>
            <a:custGeom>
              <a:avLst/>
              <a:gdLst/>
              <a:ahLst/>
              <a:cxnLst/>
              <a:rect l="l" t="t" r="r" b="b"/>
              <a:pathLst>
                <a:path w="1854834" h="1823084">
                  <a:moveTo>
                    <a:pt x="0" y="911352"/>
                  </a:moveTo>
                  <a:lnTo>
                    <a:pt x="1285" y="862953"/>
                  </a:lnTo>
                  <a:lnTo>
                    <a:pt x="5098" y="815212"/>
                  </a:lnTo>
                  <a:lnTo>
                    <a:pt x="11375" y="768191"/>
                  </a:lnTo>
                  <a:lnTo>
                    <a:pt x="20053" y="721955"/>
                  </a:lnTo>
                  <a:lnTo>
                    <a:pt x="31065" y="676565"/>
                  </a:lnTo>
                  <a:lnTo>
                    <a:pt x="44350" y="632085"/>
                  </a:lnTo>
                  <a:lnTo>
                    <a:pt x="59842" y="588577"/>
                  </a:lnTo>
                  <a:lnTo>
                    <a:pt x="77478" y="546105"/>
                  </a:lnTo>
                  <a:lnTo>
                    <a:pt x="97193" y="504732"/>
                  </a:lnTo>
                  <a:lnTo>
                    <a:pt x="118924" y="464521"/>
                  </a:lnTo>
                  <a:lnTo>
                    <a:pt x="142606" y="425534"/>
                  </a:lnTo>
                  <a:lnTo>
                    <a:pt x="168175" y="387835"/>
                  </a:lnTo>
                  <a:lnTo>
                    <a:pt x="195568" y="351486"/>
                  </a:lnTo>
                  <a:lnTo>
                    <a:pt x="224719" y="316551"/>
                  </a:lnTo>
                  <a:lnTo>
                    <a:pt x="255566" y="283093"/>
                  </a:lnTo>
                  <a:lnTo>
                    <a:pt x="288044" y="251175"/>
                  </a:lnTo>
                  <a:lnTo>
                    <a:pt x="322088" y="220859"/>
                  </a:lnTo>
                  <a:lnTo>
                    <a:pt x="357635" y="192209"/>
                  </a:lnTo>
                  <a:lnTo>
                    <a:pt x="394621" y="165288"/>
                  </a:lnTo>
                  <a:lnTo>
                    <a:pt x="432982" y="140158"/>
                  </a:lnTo>
                  <a:lnTo>
                    <a:pt x="472653" y="116883"/>
                  </a:lnTo>
                  <a:lnTo>
                    <a:pt x="513571" y="95526"/>
                  </a:lnTo>
                  <a:lnTo>
                    <a:pt x="555672" y="76149"/>
                  </a:lnTo>
                  <a:lnTo>
                    <a:pt x="598890" y="58816"/>
                  </a:lnTo>
                  <a:lnTo>
                    <a:pt x="643163" y="43590"/>
                  </a:lnTo>
                  <a:lnTo>
                    <a:pt x="688426" y="30533"/>
                  </a:lnTo>
                  <a:lnTo>
                    <a:pt x="734616" y="19709"/>
                  </a:lnTo>
                  <a:lnTo>
                    <a:pt x="781667" y="11180"/>
                  </a:lnTo>
                  <a:lnTo>
                    <a:pt x="829517" y="5011"/>
                  </a:lnTo>
                  <a:lnTo>
                    <a:pt x="878100" y="1263"/>
                  </a:lnTo>
                  <a:lnTo>
                    <a:pt x="927353" y="0"/>
                  </a:lnTo>
                  <a:lnTo>
                    <a:pt x="976607" y="1263"/>
                  </a:lnTo>
                  <a:lnTo>
                    <a:pt x="1025190" y="5011"/>
                  </a:lnTo>
                  <a:lnTo>
                    <a:pt x="1073040" y="11180"/>
                  </a:lnTo>
                  <a:lnTo>
                    <a:pt x="1120091" y="19709"/>
                  </a:lnTo>
                  <a:lnTo>
                    <a:pt x="1166281" y="30533"/>
                  </a:lnTo>
                  <a:lnTo>
                    <a:pt x="1211544" y="43590"/>
                  </a:lnTo>
                  <a:lnTo>
                    <a:pt x="1255817" y="58816"/>
                  </a:lnTo>
                  <a:lnTo>
                    <a:pt x="1299035" y="76149"/>
                  </a:lnTo>
                  <a:lnTo>
                    <a:pt x="1341136" y="95526"/>
                  </a:lnTo>
                  <a:lnTo>
                    <a:pt x="1382054" y="116883"/>
                  </a:lnTo>
                  <a:lnTo>
                    <a:pt x="1421725" y="140158"/>
                  </a:lnTo>
                  <a:lnTo>
                    <a:pt x="1460086" y="165288"/>
                  </a:lnTo>
                  <a:lnTo>
                    <a:pt x="1497072" y="192209"/>
                  </a:lnTo>
                  <a:lnTo>
                    <a:pt x="1532619" y="220859"/>
                  </a:lnTo>
                  <a:lnTo>
                    <a:pt x="1566663" y="251175"/>
                  </a:lnTo>
                  <a:lnTo>
                    <a:pt x="1599141" y="283093"/>
                  </a:lnTo>
                  <a:lnTo>
                    <a:pt x="1629988" y="316551"/>
                  </a:lnTo>
                  <a:lnTo>
                    <a:pt x="1659139" y="351486"/>
                  </a:lnTo>
                  <a:lnTo>
                    <a:pt x="1686532" y="387835"/>
                  </a:lnTo>
                  <a:lnTo>
                    <a:pt x="1712101" y="425534"/>
                  </a:lnTo>
                  <a:lnTo>
                    <a:pt x="1735783" y="464521"/>
                  </a:lnTo>
                  <a:lnTo>
                    <a:pt x="1757514" y="504732"/>
                  </a:lnTo>
                  <a:lnTo>
                    <a:pt x="1777229" y="546105"/>
                  </a:lnTo>
                  <a:lnTo>
                    <a:pt x="1794865" y="588577"/>
                  </a:lnTo>
                  <a:lnTo>
                    <a:pt x="1810357" y="632085"/>
                  </a:lnTo>
                  <a:lnTo>
                    <a:pt x="1823642" y="676565"/>
                  </a:lnTo>
                  <a:lnTo>
                    <a:pt x="1834654" y="721955"/>
                  </a:lnTo>
                  <a:lnTo>
                    <a:pt x="1843332" y="768191"/>
                  </a:lnTo>
                  <a:lnTo>
                    <a:pt x="1849609" y="815212"/>
                  </a:lnTo>
                  <a:lnTo>
                    <a:pt x="1853422" y="862953"/>
                  </a:lnTo>
                  <a:lnTo>
                    <a:pt x="1854707" y="911352"/>
                  </a:lnTo>
                  <a:lnTo>
                    <a:pt x="1853422" y="959753"/>
                  </a:lnTo>
                  <a:lnTo>
                    <a:pt x="1849609" y="1007496"/>
                  </a:lnTo>
                  <a:lnTo>
                    <a:pt x="1843332" y="1054518"/>
                  </a:lnTo>
                  <a:lnTo>
                    <a:pt x="1834654" y="1100756"/>
                  </a:lnTo>
                  <a:lnTo>
                    <a:pt x="1823642" y="1146147"/>
                  </a:lnTo>
                  <a:lnTo>
                    <a:pt x="1810357" y="1190628"/>
                  </a:lnTo>
                  <a:lnTo>
                    <a:pt x="1794865" y="1234136"/>
                  </a:lnTo>
                  <a:lnTo>
                    <a:pt x="1777229" y="1276609"/>
                  </a:lnTo>
                  <a:lnTo>
                    <a:pt x="1757514" y="1317982"/>
                  </a:lnTo>
                  <a:lnTo>
                    <a:pt x="1735783" y="1358194"/>
                  </a:lnTo>
                  <a:lnTo>
                    <a:pt x="1712101" y="1397181"/>
                  </a:lnTo>
                  <a:lnTo>
                    <a:pt x="1686532" y="1434880"/>
                  </a:lnTo>
                  <a:lnTo>
                    <a:pt x="1659139" y="1471228"/>
                  </a:lnTo>
                  <a:lnTo>
                    <a:pt x="1629988" y="1506162"/>
                  </a:lnTo>
                  <a:lnTo>
                    <a:pt x="1599141" y="1539620"/>
                  </a:lnTo>
                  <a:lnTo>
                    <a:pt x="1566663" y="1571537"/>
                  </a:lnTo>
                  <a:lnTo>
                    <a:pt x="1532619" y="1601852"/>
                  </a:lnTo>
                  <a:lnTo>
                    <a:pt x="1497072" y="1630502"/>
                  </a:lnTo>
                  <a:lnTo>
                    <a:pt x="1460086" y="1657422"/>
                  </a:lnTo>
                  <a:lnTo>
                    <a:pt x="1421725" y="1682551"/>
                  </a:lnTo>
                  <a:lnTo>
                    <a:pt x="1382054" y="1705825"/>
                  </a:lnTo>
                  <a:lnTo>
                    <a:pt x="1341136" y="1727182"/>
                  </a:lnTo>
                  <a:lnTo>
                    <a:pt x="1299035" y="1746558"/>
                  </a:lnTo>
                  <a:lnTo>
                    <a:pt x="1255817" y="1763890"/>
                  </a:lnTo>
                  <a:lnTo>
                    <a:pt x="1211544" y="1779116"/>
                  </a:lnTo>
                  <a:lnTo>
                    <a:pt x="1166281" y="1792172"/>
                  </a:lnTo>
                  <a:lnTo>
                    <a:pt x="1120091" y="1802995"/>
                  </a:lnTo>
                  <a:lnTo>
                    <a:pt x="1073040" y="1811523"/>
                  </a:lnTo>
                  <a:lnTo>
                    <a:pt x="1025190" y="1817692"/>
                  </a:lnTo>
                  <a:lnTo>
                    <a:pt x="976607" y="1821440"/>
                  </a:lnTo>
                  <a:lnTo>
                    <a:pt x="927353" y="1822704"/>
                  </a:lnTo>
                  <a:lnTo>
                    <a:pt x="878100" y="1821440"/>
                  </a:lnTo>
                  <a:lnTo>
                    <a:pt x="829517" y="1817692"/>
                  </a:lnTo>
                  <a:lnTo>
                    <a:pt x="781667" y="1811523"/>
                  </a:lnTo>
                  <a:lnTo>
                    <a:pt x="734616" y="1802995"/>
                  </a:lnTo>
                  <a:lnTo>
                    <a:pt x="688426" y="1792172"/>
                  </a:lnTo>
                  <a:lnTo>
                    <a:pt x="643163" y="1779116"/>
                  </a:lnTo>
                  <a:lnTo>
                    <a:pt x="598890" y="1763890"/>
                  </a:lnTo>
                  <a:lnTo>
                    <a:pt x="555672" y="1746558"/>
                  </a:lnTo>
                  <a:lnTo>
                    <a:pt x="513571" y="1727182"/>
                  </a:lnTo>
                  <a:lnTo>
                    <a:pt x="472653" y="1705825"/>
                  </a:lnTo>
                  <a:lnTo>
                    <a:pt x="432982" y="1682551"/>
                  </a:lnTo>
                  <a:lnTo>
                    <a:pt x="394621" y="1657422"/>
                  </a:lnTo>
                  <a:lnTo>
                    <a:pt x="357635" y="1630502"/>
                  </a:lnTo>
                  <a:lnTo>
                    <a:pt x="322088" y="1601852"/>
                  </a:lnTo>
                  <a:lnTo>
                    <a:pt x="288044" y="1571537"/>
                  </a:lnTo>
                  <a:lnTo>
                    <a:pt x="255566" y="1539620"/>
                  </a:lnTo>
                  <a:lnTo>
                    <a:pt x="224719" y="1506162"/>
                  </a:lnTo>
                  <a:lnTo>
                    <a:pt x="195568" y="1471228"/>
                  </a:lnTo>
                  <a:lnTo>
                    <a:pt x="168175" y="1434880"/>
                  </a:lnTo>
                  <a:lnTo>
                    <a:pt x="142606" y="1397181"/>
                  </a:lnTo>
                  <a:lnTo>
                    <a:pt x="118924" y="1358194"/>
                  </a:lnTo>
                  <a:lnTo>
                    <a:pt x="97193" y="1317982"/>
                  </a:lnTo>
                  <a:lnTo>
                    <a:pt x="77478" y="1276609"/>
                  </a:lnTo>
                  <a:lnTo>
                    <a:pt x="59842" y="1234136"/>
                  </a:lnTo>
                  <a:lnTo>
                    <a:pt x="44350" y="1190628"/>
                  </a:lnTo>
                  <a:lnTo>
                    <a:pt x="31065" y="1146147"/>
                  </a:lnTo>
                  <a:lnTo>
                    <a:pt x="20053" y="1100756"/>
                  </a:lnTo>
                  <a:lnTo>
                    <a:pt x="11375" y="1054518"/>
                  </a:lnTo>
                  <a:lnTo>
                    <a:pt x="5098" y="1007496"/>
                  </a:lnTo>
                  <a:lnTo>
                    <a:pt x="1285" y="959753"/>
                  </a:lnTo>
                  <a:lnTo>
                    <a:pt x="0" y="911352"/>
                  </a:lnTo>
                  <a:close/>
                </a:path>
              </a:pathLst>
            </a:custGeom>
            <a:ln w="76200">
              <a:solidFill>
                <a:srgbClr val="002B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207500" y="5099050"/>
            <a:ext cx="11557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1600" spc="10">
                <a:solidFill>
                  <a:srgbClr val="002B5E"/>
                </a:solidFill>
                <a:latin typeface="Arial Unicode MS"/>
                <a:cs typeface="Arial Unicode MS"/>
              </a:rPr>
              <a:t>Integrate 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channels </a:t>
            </a:r>
            <a:r>
              <a:rPr dirty="0" sz="1600" spc="55">
                <a:solidFill>
                  <a:srgbClr val="002B5E"/>
                </a:solidFill>
                <a:latin typeface="Arial Unicode MS"/>
                <a:cs typeface="Arial Unicode MS"/>
              </a:rPr>
              <a:t>for </a:t>
            </a:r>
            <a:r>
              <a:rPr dirty="0" sz="1600" spc="-4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increased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response</a:t>
            </a:r>
            <a:endParaRPr sz="16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59295" y="829055"/>
            <a:ext cx="5633085" cy="5724525"/>
            <a:chOff x="6559295" y="829055"/>
            <a:chExt cx="5633085" cy="5724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9295" y="3678897"/>
              <a:ext cx="5632702" cy="2874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9133" y="3712845"/>
              <a:ext cx="5587720" cy="28121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3991" y="861059"/>
              <a:ext cx="1482852" cy="2865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3239" y="954023"/>
              <a:ext cx="1328927" cy="26837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6559" y="832103"/>
              <a:ext cx="1571244" cy="2933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10755" y="3329939"/>
              <a:ext cx="1301750" cy="306705"/>
            </a:xfrm>
            <a:custGeom>
              <a:avLst/>
              <a:gdLst/>
              <a:ahLst/>
              <a:cxnLst/>
              <a:rect l="l" t="t" r="r" b="b"/>
              <a:pathLst>
                <a:path w="1301750" h="306704">
                  <a:moveTo>
                    <a:pt x="0" y="306324"/>
                  </a:moveTo>
                  <a:lnTo>
                    <a:pt x="1301496" y="306324"/>
                  </a:lnTo>
                  <a:lnTo>
                    <a:pt x="1301496" y="0"/>
                  </a:lnTo>
                  <a:lnTo>
                    <a:pt x="0" y="0"/>
                  </a:lnTo>
                  <a:lnTo>
                    <a:pt x="0" y="306324"/>
                  </a:lnTo>
                  <a:close/>
                </a:path>
              </a:pathLst>
            </a:custGeom>
            <a:solidFill>
              <a:srgbClr val="E4E8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0755" y="1275489"/>
              <a:ext cx="1301496" cy="2054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8167" y="829055"/>
              <a:ext cx="1571244" cy="29321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153268" y="6555130"/>
            <a:ext cx="182498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472" sz="1200" spc="30">
                <a:solidFill>
                  <a:srgbClr val="A1AAAC"/>
                </a:solidFill>
                <a:latin typeface="Arial Unicode MS"/>
                <a:cs typeface="Arial Unicode MS"/>
              </a:rPr>
              <a:t>Quad</a:t>
            </a:r>
            <a:r>
              <a:rPr dirty="0" baseline="3472" sz="1200" spc="-22">
                <a:solidFill>
                  <a:srgbClr val="A1AAAC"/>
                </a:solidFill>
                <a:latin typeface="Arial Unicode MS"/>
                <a:cs typeface="Arial Unicode MS"/>
              </a:rPr>
              <a:t> </a:t>
            </a:r>
            <a:r>
              <a:rPr dirty="0" baseline="3472" sz="1200" spc="30">
                <a:solidFill>
                  <a:srgbClr val="A1AAAC"/>
                </a:solidFill>
                <a:latin typeface="Arial Unicode MS"/>
                <a:cs typeface="Arial Unicode MS"/>
              </a:rPr>
              <a:t>Confidential</a:t>
            </a:r>
            <a:r>
              <a:rPr dirty="0" baseline="3472" sz="1200" spc="-67">
                <a:solidFill>
                  <a:srgbClr val="A1AAAC"/>
                </a:solidFill>
                <a:latin typeface="Arial Unicode MS"/>
                <a:cs typeface="Arial Unicode MS"/>
              </a:rPr>
              <a:t> </a:t>
            </a:r>
            <a:r>
              <a:rPr dirty="0" baseline="3472" sz="1200" spc="75">
                <a:solidFill>
                  <a:srgbClr val="A1AAAC"/>
                </a:solidFill>
                <a:latin typeface="Arial Unicode MS"/>
                <a:cs typeface="Arial Unicode MS"/>
              </a:rPr>
              <a:t>&amp;</a:t>
            </a:r>
            <a:r>
              <a:rPr dirty="0" baseline="3472" sz="1200" spc="-15">
                <a:solidFill>
                  <a:srgbClr val="A1AAAC"/>
                </a:solidFill>
                <a:latin typeface="Arial Unicode MS"/>
                <a:cs typeface="Arial Unicode MS"/>
              </a:rPr>
              <a:t> </a:t>
            </a:r>
            <a:r>
              <a:rPr dirty="0" baseline="3472" sz="1200" spc="37">
                <a:solidFill>
                  <a:srgbClr val="A1AAAC"/>
                </a:solidFill>
                <a:latin typeface="Arial Unicode MS"/>
                <a:cs typeface="Arial Unicode MS"/>
              </a:rPr>
              <a:t>Proprietary</a:t>
            </a:r>
            <a:r>
              <a:rPr dirty="0" baseline="3472" sz="1200" spc="-15">
                <a:solidFill>
                  <a:srgbClr val="A1AAAC"/>
                </a:solidFill>
                <a:latin typeface="Arial Unicode MS"/>
                <a:cs typeface="Arial Unicode MS"/>
              </a:rPr>
              <a:t> </a:t>
            </a:r>
            <a:r>
              <a:rPr dirty="0" baseline="3472" sz="1200" spc="352">
                <a:solidFill>
                  <a:srgbClr val="A1AAAC"/>
                </a:solidFill>
                <a:latin typeface="Arial Unicode MS"/>
                <a:cs typeface="Arial Unicode MS"/>
              </a:rPr>
              <a:t>|</a:t>
            </a:r>
            <a:r>
              <a:rPr dirty="0" baseline="3472" sz="1200" spc="367">
                <a:solidFill>
                  <a:srgbClr val="A1AAAC"/>
                </a:solidFill>
                <a:latin typeface="Arial Unicode MS"/>
                <a:cs typeface="Arial Unicode MS"/>
              </a:rPr>
              <a:t> </a:t>
            </a:r>
            <a:r>
              <a:rPr dirty="0" sz="900" spc="10">
                <a:solidFill>
                  <a:srgbClr val="A1AAAC"/>
                </a:solidFill>
                <a:latin typeface="Arial Unicode MS"/>
                <a:cs typeface="Arial Unicode MS"/>
              </a:rPr>
              <a:t>20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00" y="353313"/>
            <a:ext cx="5125085" cy="1701800"/>
          </a:xfrm>
          <a:prstGeom prst="rect"/>
        </p:spPr>
        <p:txBody>
          <a:bodyPr wrap="square" lIns="0" tIns="93345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735"/>
              </a:spcBef>
            </a:pP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Combined </a:t>
            </a:r>
            <a:r>
              <a:rPr dirty="0" sz="4000" spc="-5" b="0">
                <a:solidFill>
                  <a:srgbClr val="002B5E"/>
                </a:solidFill>
                <a:latin typeface="Georgia"/>
                <a:cs typeface="Georgia"/>
              </a:rPr>
              <a:t>mail/digital </a:t>
            </a:r>
            <a:r>
              <a:rPr dirty="0" sz="4000" spc="-95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2B5E"/>
                </a:solidFill>
                <a:latin typeface="Georgia"/>
                <a:cs typeface="Georgia"/>
              </a:rPr>
              <a:t>campaign</a:t>
            </a:r>
            <a:r>
              <a:rPr dirty="0" sz="4000" spc="1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boosts </a:t>
            </a:r>
            <a:r>
              <a:rPr dirty="0" sz="4000" spc="-5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10" b="0">
                <a:solidFill>
                  <a:srgbClr val="00A2E2"/>
                </a:solidFill>
                <a:latin typeface="Georgia"/>
                <a:cs typeface="Georgia"/>
              </a:rPr>
              <a:t>subscribers</a:t>
            </a:r>
            <a:r>
              <a:rPr dirty="0" sz="4000" spc="-20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A2E2"/>
                </a:solidFill>
                <a:latin typeface="Georgia"/>
                <a:cs typeface="Georgia"/>
              </a:rPr>
              <a:t>&amp;</a:t>
            </a:r>
            <a:r>
              <a:rPr dirty="0" sz="4000" spc="-15" b="0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4000" spc="-5" b="0">
                <a:solidFill>
                  <a:srgbClr val="00A2E2"/>
                </a:solidFill>
                <a:latin typeface="Georgia"/>
                <a:cs typeface="Georgia"/>
              </a:rPr>
              <a:t>revenue.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46264" y="0"/>
            <a:ext cx="4745735" cy="54863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99044" y="130885"/>
            <a:ext cx="4411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0" b="1">
                <a:solidFill>
                  <a:srgbClr val="FFFFFF"/>
                </a:solidFill>
                <a:latin typeface="Lucida Sans"/>
                <a:cs typeface="Lucida Sans"/>
              </a:rPr>
              <a:t>OKLAHOM</a:t>
            </a:r>
            <a:r>
              <a:rPr dirty="0" sz="1600" spc="-70" b="1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1600" spc="-8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600" spc="-240" b="1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sz="1600" spc="-85" b="1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dirty="0" sz="1600" spc="-114" b="1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dirty="0" sz="1600" spc="-225" b="1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1600" spc="-155" b="1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dirty="0" sz="1600" spc="-8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dirty="0" sz="1600" spc="-80" b="1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1600" spc="-100" b="1">
                <a:solidFill>
                  <a:srgbClr val="FFFFFF"/>
                </a:solidFill>
                <a:latin typeface="Lucida Sans"/>
                <a:cs typeface="Lucida Sans"/>
              </a:rPr>
              <a:t>GA</a:t>
            </a:r>
            <a:r>
              <a:rPr dirty="0" sz="1600" spc="-80" b="1">
                <a:solidFill>
                  <a:srgbClr val="FFFFFF"/>
                </a:solidFill>
                <a:latin typeface="Lucida Sans"/>
                <a:cs typeface="Lucida Sans"/>
              </a:rPr>
              <a:t>Z</a:t>
            </a:r>
            <a:r>
              <a:rPr dirty="0" sz="1600" spc="-35" b="1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dirty="0" sz="1600" spc="-35" b="1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1600" spc="-10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600" spc="484" b="1">
                <a:solidFill>
                  <a:srgbClr val="FFFFFF"/>
                </a:solidFill>
                <a:latin typeface="Lucida Sans"/>
                <a:cs typeface="Lucida Sans"/>
              </a:rPr>
              <a:t>|</a:t>
            </a:r>
            <a:r>
              <a:rPr dirty="0" sz="1600" spc="-8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600" spc="-135" b="1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1600" spc="-85" b="1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dirty="0" sz="1600" spc="-75" b="1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1600" spc="-105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Lucida Sans"/>
                <a:cs typeface="Lucida Sans"/>
              </a:rPr>
              <a:t>STU</a:t>
            </a:r>
            <a:r>
              <a:rPr dirty="0" sz="1600" spc="-110" b="1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dirty="0" sz="1600" spc="-155" b="1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2460752"/>
            <a:ext cx="5059680" cy="1040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dirty="0" sz="1200" spc="-30" b="1">
                <a:solidFill>
                  <a:srgbClr val="002B5E"/>
                </a:solidFill>
                <a:latin typeface="Tahoma"/>
                <a:cs typeface="Tahoma"/>
              </a:rPr>
              <a:t>CHALLENGE: </a:t>
            </a:r>
            <a:r>
              <a:rPr dirty="0" sz="1200" spc="-65">
                <a:solidFill>
                  <a:srgbClr val="1C2746"/>
                </a:solidFill>
                <a:latin typeface="Arial Unicode MS"/>
                <a:cs typeface="Arial Unicode MS"/>
              </a:rPr>
              <a:t>As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the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official state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magazine,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“Oklahoma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Today”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covers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notable 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events,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attractions,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food,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history and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culture. Maintaining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its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paid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16,000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circulation,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attracting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new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subscribers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increasing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ad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revenue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is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constant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quest,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challenge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many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smaller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special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interest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publications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with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limited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staff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face.</a:t>
            </a:r>
            <a:endParaRPr sz="1200">
              <a:latin typeface="Arial Unicode MS"/>
              <a:cs typeface="Arial Unicode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721608"/>
            <a:ext cx="457200" cy="457200"/>
            <a:chOff x="457200" y="3721608"/>
            <a:chExt cx="457200" cy="457200"/>
          </a:xfrm>
        </p:grpSpPr>
        <p:sp>
          <p:nvSpPr>
            <p:cNvPr id="17" name="object 17"/>
            <p:cNvSpPr/>
            <p:nvPr/>
          </p:nvSpPr>
          <p:spPr>
            <a:xfrm>
              <a:off x="457200" y="372160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5A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3491" y="3820972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34163" y="83172"/>
                  </a:moveTo>
                  <a:lnTo>
                    <a:pt x="30480" y="79489"/>
                  </a:lnTo>
                  <a:lnTo>
                    <a:pt x="3695" y="79489"/>
                  </a:lnTo>
                  <a:lnTo>
                    <a:pt x="0" y="83172"/>
                  </a:lnTo>
                  <a:lnTo>
                    <a:pt x="0" y="92278"/>
                  </a:lnTo>
                  <a:lnTo>
                    <a:pt x="3695" y="95973"/>
                  </a:lnTo>
                  <a:lnTo>
                    <a:pt x="30480" y="95973"/>
                  </a:lnTo>
                  <a:lnTo>
                    <a:pt x="34163" y="92278"/>
                  </a:lnTo>
                  <a:lnTo>
                    <a:pt x="34163" y="87731"/>
                  </a:lnTo>
                  <a:lnTo>
                    <a:pt x="34163" y="83172"/>
                  </a:lnTo>
                  <a:close/>
                </a:path>
                <a:path w="281940" h="281939">
                  <a:moveTo>
                    <a:pt x="50723" y="144957"/>
                  </a:moveTo>
                  <a:lnTo>
                    <a:pt x="46164" y="137071"/>
                  </a:lnTo>
                  <a:lnTo>
                    <a:pt x="41122" y="135724"/>
                  </a:lnTo>
                  <a:lnTo>
                    <a:pt x="37172" y="137998"/>
                  </a:lnTo>
                  <a:lnTo>
                    <a:pt x="17932" y="149110"/>
                  </a:lnTo>
                  <a:lnTo>
                    <a:pt x="16586" y="154152"/>
                  </a:lnTo>
                  <a:lnTo>
                    <a:pt x="20383" y="160743"/>
                  </a:lnTo>
                  <a:lnTo>
                    <a:pt x="23164" y="162217"/>
                  </a:lnTo>
                  <a:lnTo>
                    <a:pt x="27406" y="162217"/>
                  </a:lnTo>
                  <a:lnTo>
                    <a:pt x="28829" y="161861"/>
                  </a:lnTo>
                  <a:lnTo>
                    <a:pt x="49364" y="149999"/>
                  </a:lnTo>
                  <a:lnTo>
                    <a:pt x="50723" y="144957"/>
                  </a:lnTo>
                  <a:close/>
                </a:path>
                <a:path w="281940" h="281939">
                  <a:moveTo>
                    <a:pt x="50723" y="30505"/>
                  </a:moveTo>
                  <a:lnTo>
                    <a:pt x="49364" y="25463"/>
                  </a:lnTo>
                  <a:lnTo>
                    <a:pt x="45427" y="23177"/>
                  </a:lnTo>
                  <a:lnTo>
                    <a:pt x="26187" y="12077"/>
                  </a:lnTo>
                  <a:lnTo>
                    <a:pt x="21145" y="13423"/>
                  </a:lnTo>
                  <a:lnTo>
                    <a:pt x="16586" y="21310"/>
                  </a:lnTo>
                  <a:lnTo>
                    <a:pt x="17945" y="26352"/>
                  </a:lnTo>
                  <a:lnTo>
                    <a:pt x="38481" y="38214"/>
                  </a:lnTo>
                  <a:lnTo>
                    <a:pt x="39903" y="38569"/>
                  </a:lnTo>
                  <a:lnTo>
                    <a:pt x="44145" y="38569"/>
                  </a:lnTo>
                  <a:lnTo>
                    <a:pt x="46913" y="37084"/>
                  </a:lnTo>
                  <a:lnTo>
                    <a:pt x="50723" y="30505"/>
                  </a:lnTo>
                  <a:close/>
                </a:path>
                <a:path w="281940" h="281939">
                  <a:moveTo>
                    <a:pt x="228498" y="87731"/>
                  </a:moveTo>
                  <a:lnTo>
                    <a:pt x="221589" y="53619"/>
                  </a:lnTo>
                  <a:lnTo>
                    <a:pt x="212001" y="39408"/>
                  </a:lnTo>
                  <a:lnTo>
                    <a:pt x="212001" y="87731"/>
                  </a:lnTo>
                  <a:lnTo>
                    <a:pt x="209842" y="105168"/>
                  </a:lnTo>
                  <a:lnTo>
                    <a:pt x="203606" y="121310"/>
                  </a:lnTo>
                  <a:lnTo>
                    <a:pt x="193649" y="135470"/>
                  </a:lnTo>
                  <a:lnTo>
                    <a:pt x="185508" y="142506"/>
                  </a:lnTo>
                  <a:lnTo>
                    <a:pt x="185508" y="179692"/>
                  </a:lnTo>
                  <a:lnTo>
                    <a:pt x="185508" y="190068"/>
                  </a:lnTo>
                  <a:lnTo>
                    <a:pt x="185508" y="215011"/>
                  </a:lnTo>
                  <a:lnTo>
                    <a:pt x="185508" y="225399"/>
                  </a:lnTo>
                  <a:lnTo>
                    <a:pt x="181279" y="229628"/>
                  </a:lnTo>
                  <a:lnTo>
                    <a:pt x="166560" y="229628"/>
                  </a:lnTo>
                  <a:lnTo>
                    <a:pt x="166560" y="246126"/>
                  </a:lnTo>
                  <a:lnTo>
                    <a:pt x="162750" y="253669"/>
                  </a:lnTo>
                  <a:lnTo>
                    <a:pt x="156870" y="259626"/>
                  </a:lnTo>
                  <a:lnTo>
                    <a:pt x="149377" y="263550"/>
                  </a:lnTo>
                  <a:lnTo>
                    <a:pt x="140754" y="264960"/>
                  </a:lnTo>
                  <a:lnTo>
                    <a:pt x="132130" y="263550"/>
                  </a:lnTo>
                  <a:lnTo>
                    <a:pt x="124637" y="259626"/>
                  </a:lnTo>
                  <a:lnTo>
                    <a:pt x="118757" y="253669"/>
                  </a:lnTo>
                  <a:lnTo>
                    <a:pt x="114947" y="246126"/>
                  </a:lnTo>
                  <a:lnTo>
                    <a:pt x="166560" y="246126"/>
                  </a:lnTo>
                  <a:lnTo>
                    <a:pt x="166560" y="229628"/>
                  </a:lnTo>
                  <a:lnTo>
                    <a:pt x="100228" y="229628"/>
                  </a:lnTo>
                  <a:lnTo>
                    <a:pt x="95999" y="225399"/>
                  </a:lnTo>
                  <a:lnTo>
                    <a:pt x="95999" y="215011"/>
                  </a:lnTo>
                  <a:lnTo>
                    <a:pt x="100228" y="210794"/>
                  </a:lnTo>
                  <a:lnTo>
                    <a:pt x="181279" y="210794"/>
                  </a:lnTo>
                  <a:lnTo>
                    <a:pt x="185508" y="215011"/>
                  </a:lnTo>
                  <a:lnTo>
                    <a:pt x="185508" y="190068"/>
                  </a:lnTo>
                  <a:lnTo>
                    <a:pt x="181279" y="194297"/>
                  </a:lnTo>
                  <a:lnTo>
                    <a:pt x="100228" y="194297"/>
                  </a:lnTo>
                  <a:lnTo>
                    <a:pt x="95999" y="190068"/>
                  </a:lnTo>
                  <a:lnTo>
                    <a:pt x="95999" y="179692"/>
                  </a:lnTo>
                  <a:lnTo>
                    <a:pt x="100228" y="175463"/>
                  </a:lnTo>
                  <a:lnTo>
                    <a:pt x="181279" y="175463"/>
                  </a:lnTo>
                  <a:lnTo>
                    <a:pt x="185508" y="179692"/>
                  </a:lnTo>
                  <a:lnTo>
                    <a:pt x="185508" y="142506"/>
                  </a:lnTo>
                  <a:lnTo>
                    <a:pt x="180327" y="146977"/>
                  </a:lnTo>
                  <a:lnTo>
                    <a:pt x="178041" y="148513"/>
                  </a:lnTo>
                  <a:lnTo>
                    <a:pt x="176669" y="151079"/>
                  </a:lnTo>
                  <a:lnTo>
                    <a:pt x="176669" y="158991"/>
                  </a:lnTo>
                  <a:lnTo>
                    <a:pt x="176288" y="158978"/>
                  </a:lnTo>
                  <a:lnTo>
                    <a:pt x="166662" y="158978"/>
                  </a:lnTo>
                  <a:lnTo>
                    <a:pt x="166662" y="126479"/>
                  </a:lnTo>
                  <a:lnTo>
                    <a:pt x="181737" y="111417"/>
                  </a:lnTo>
                  <a:lnTo>
                    <a:pt x="181737" y="106197"/>
                  </a:lnTo>
                  <a:lnTo>
                    <a:pt x="175285" y="99745"/>
                  </a:lnTo>
                  <a:lnTo>
                    <a:pt x="170065" y="99758"/>
                  </a:lnTo>
                  <a:lnTo>
                    <a:pt x="151041" y="118770"/>
                  </a:lnTo>
                  <a:lnTo>
                    <a:pt x="150177" y="120865"/>
                  </a:lnTo>
                  <a:lnTo>
                    <a:pt x="150177" y="158978"/>
                  </a:lnTo>
                  <a:lnTo>
                    <a:pt x="131330" y="158978"/>
                  </a:lnTo>
                  <a:lnTo>
                    <a:pt x="131330" y="120865"/>
                  </a:lnTo>
                  <a:lnTo>
                    <a:pt x="130467" y="118770"/>
                  </a:lnTo>
                  <a:lnTo>
                    <a:pt x="111442" y="99758"/>
                  </a:lnTo>
                  <a:lnTo>
                    <a:pt x="106222" y="99758"/>
                  </a:lnTo>
                  <a:lnTo>
                    <a:pt x="99771" y="106197"/>
                  </a:lnTo>
                  <a:lnTo>
                    <a:pt x="99771" y="111417"/>
                  </a:lnTo>
                  <a:lnTo>
                    <a:pt x="114846" y="126479"/>
                  </a:lnTo>
                  <a:lnTo>
                    <a:pt x="114846" y="158978"/>
                  </a:lnTo>
                  <a:lnTo>
                    <a:pt x="104825" y="158991"/>
                  </a:lnTo>
                  <a:lnTo>
                    <a:pt x="104825" y="151079"/>
                  </a:lnTo>
                  <a:lnTo>
                    <a:pt x="103466" y="148513"/>
                  </a:lnTo>
                  <a:lnTo>
                    <a:pt x="71666" y="105168"/>
                  </a:lnTo>
                  <a:lnTo>
                    <a:pt x="69494" y="87731"/>
                  </a:lnTo>
                  <a:lnTo>
                    <a:pt x="75107" y="60020"/>
                  </a:lnTo>
                  <a:lnTo>
                    <a:pt x="90398" y="37376"/>
                  </a:lnTo>
                  <a:lnTo>
                    <a:pt x="113042" y="22098"/>
                  </a:lnTo>
                  <a:lnTo>
                    <a:pt x="140754" y="16484"/>
                  </a:lnTo>
                  <a:lnTo>
                    <a:pt x="168465" y="22098"/>
                  </a:lnTo>
                  <a:lnTo>
                    <a:pt x="191109" y="37376"/>
                  </a:lnTo>
                  <a:lnTo>
                    <a:pt x="206400" y="60020"/>
                  </a:lnTo>
                  <a:lnTo>
                    <a:pt x="212001" y="87731"/>
                  </a:lnTo>
                  <a:lnTo>
                    <a:pt x="212001" y="39408"/>
                  </a:lnTo>
                  <a:lnTo>
                    <a:pt x="202768" y="25717"/>
                  </a:lnTo>
                  <a:lnTo>
                    <a:pt x="189090" y="16484"/>
                  </a:lnTo>
                  <a:lnTo>
                    <a:pt x="174879" y="6896"/>
                  </a:lnTo>
                  <a:lnTo>
                    <a:pt x="140754" y="0"/>
                  </a:lnTo>
                  <a:lnTo>
                    <a:pt x="106629" y="6896"/>
                  </a:lnTo>
                  <a:lnTo>
                    <a:pt x="78740" y="25717"/>
                  </a:lnTo>
                  <a:lnTo>
                    <a:pt x="59905" y="53619"/>
                  </a:lnTo>
                  <a:lnTo>
                    <a:pt x="53009" y="87731"/>
                  </a:lnTo>
                  <a:lnTo>
                    <a:pt x="55397" y="108140"/>
                  </a:lnTo>
                  <a:lnTo>
                    <a:pt x="62344" y="127152"/>
                  </a:lnTo>
                  <a:lnTo>
                    <a:pt x="73456" y="144043"/>
                  </a:lnTo>
                  <a:lnTo>
                    <a:pt x="88341" y="158102"/>
                  </a:lnTo>
                  <a:lnTo>
                    <a:pt x="88341" y="165417"/>
                  </a:lnTo>
                  <a:lnTo>
                    <a:pt x="82931" y="170180"/>
                  </a:lnTo>
                  <a:lnTo>
                    <a:pt x="79514" y="177126"/>
                  </a:lnTo>
                  <a:lnTo>
                    <a:pt x="79514" y="191706"/>
                  </a:lnTo>
                  <a:lnTo>
                    <a:pt x="82156" y="197916"/>
                  </a:lnTo>
                  <a:lnTo>
                    <a:pt x="86487" y="202552"/>
                  </a:lnTo>
                  <a:lnTo>
                    <a:pt x="82156" y="207175"/>
                  </a:lnTo>
                  <a:lnTo>
                    <a:pt x="79514" y="213385"/>
                  </a:lnTo>
                  <a:lnTo>
                    <a:pt x="79514" y="220205"/>
                  </a:lnTo>
                  <a:lnTo>
                    <a:pt x="80873" y="228523"/>
                  </a:lnTo>
                  <a:lnTo>
                    <a:pt x="84670" y="235712"/>
                  </a:lnTo>
                  <a:lnTo>
                    <a:pt x="90449" y="241350"/>
                  </a:lnTo>
                  <a:lnTo>
                    <a:pt x="97764" y="244957"/>
                  </a:lnTo>
                  <a:lnTo>
                    <a:pt x="102870" y="259384"/>
                  </a:lnTo>
                  <a:lnTo>
                    <a:pt x="112420" y="270954"/>
                  </a:lnTo>
                  <a:lnTo>
                    <a:pt x="125399" y="278650"/>
                  </a:lnTo>
                  <a:lnTo>
                    <a:pt x="140754" y="281444"/>
                  </a:lnTo>
                  <a:lnTo>
                    <a:pt x="156108" y="278650"/>
                  </a:lnTo>
                  <a:lnTo>
                    <a:pt x="183337" y="246126"/>
                  </a:lnTo>
                  <a:lnTo>
                    <a:pt x="183743" y="244957"/>
                  </a:lnTo>
                  <a:lnTo>
                    <a:pt x="191058" y="241350"/>
                  </a:lnTo>
                  <a:lnTo>
                    <a:pt x="196837" y="235712"/>
                  </a:lnTo>
                  <a:lnTo>
                    <a:pt x="200050" y="229628"/>
                  </a:lnTo>
                  <a:lnTo>
                    <a:pt x="200634" y="228523"/>
                  </a:lnTo>
                  <a:lnTo>
                    <a:pt x="202006" y="220205"/>
                  </a:lnTo>
                  <a:lnTo>
                    <a:pt x="202006" y="213385"/>
                  </a:lnTo>
                  <a:lnTo>
                    <a:pt x="200888" y="210794"/>
                  </a:lnTo>
                  <a:lnTo>
                    <a:pt x="199351" y="207175"/>
                  </a:lnTo>
                  <a:lnTo>
                    <a:pt x="195021" y="202539"/>
                  </a:lnTo>
                  <a:lnTo>
                    <a:pt x="199351" y="197916"/>
                  </a:lnTo>
                  <a:lnTo>
                    <a:pt x="200888" y="194297"/>
                  </a:lnTo>
                  <a:lnTo>
                    <a:pt x="202006" y="191706"/>
                  </a:lnTo>
                  <a:lnTo>
                    <a:pt x="202006" y="177126"/>
                  </a:lnTo>
                  <a:lnTo>
                    <a:pt x="201180" y="175463"/>
                  </a:lnTo>
                  <a:lnTo>
                    <a:pt x="198577" y="170180"/>
                  </a:lnTo>
                  <a:lnTo>
                    <a:pt x="193167" y="165417"/>
                  </a:lnTo>
                  <a:lnTo>
                    <a:pt x="193167" y="158991"/>
                  </a:lnTo>
                  <a:lnTo>
                    <a:pt x="193167" y="158102"/>
                  </a:lnTo>
                  <a:lnTo>
                    <a:pt x="208051" y="144043"/>
                  </a:lnTo>
                  <a:lnTo>
                    <a:pt x="219163" y="127152"/>
                  </a:lnTo>
                  <a:lnTo>
                    <a:pt x="226098" y="108140"/>
                  </a:lnTo>
                  <a:lnTo>
                    <a:pt x="228498" y="87731"/>
                  </a:lnTo>
                  <a:close/>
                </a:path>
                <a:path w="281940" h="281939">
                  <a:moveTo>
                    <a:pt x="264922" y="154152"/>
                  </a:moveTo>
                  <a:lnTo>
                    <a:pt x="263563" y="149098"/>
                  </a:lnTo>
                  <a:lnTo>
                    <a:pt x="259626" y="146824"/>
                  </a:lnTo>
                  <a:lnTo>
                    <a:pt x="240385" y="135724"/>
                  </a:lnTo>
                  <a:lnTo>
                    <a:pt x="235331" y="137071"/>
                  </a:lnTo>
                  <a:lnTo>
                    <a:pt x="230784" y="144957"/>
                  </a:lnTo>
                  <a:lnTo>
                    <a:pt x="232130" y="149999"/>
                  </a:lnTo>
                  <a:lnTo>
                    <a:pt x="252679" y="161861"/>
                  </a:lnTo>
                  <a:lnTo>
                    <a:pt x="254088" y="162217"/>
                  </a:lnTo>
                  <a:lnTo>
                    <a:pt x="258343" y="162217"/>
                  </a:lnTo>
                  <a:lnTo>
                    <a:pt x="261112" y="160743"/>
                  </a:lnTo>
                  <a:lnTo>
                    <a:pt x="264922" y="154152"/>
                  </a:lnTo>
                  <a:close/>
                </a:path>
                <a:path w="281940" h="281939">
                  <a:moveTo>
                    <a:pt x="264922" y="21310"/>
                  </a:moveTo>
                  <a:lnTo>
                    <a:pt x="260362" y="13423"/>
                  </a:lnTo>
                  <a:lnTo>
                    <a:pt x="255320" y="12077"/>
                  </a:lnTo>
                  <a:lnTo>
                    <a:pt x="232130" y="25463"/>
                  </a:lnTo>
                  <a:lnTo>
                    <a:pt x="230784" y="30505"/>
                  </a:lnTo>
                  <a:lnTo>
                    <a:pt x="234594" y="37084"/>
                  </a:lnTo>
                  <a:lnTo>
                    <a:pt x="237363" y="38569"/>
                  </a:lnTo>
                  <a:lnTo>
                    <a:pt x="240207" y="38569"/>
                  </a:lnTo>
                  <a:lnTo>
                    <a:pt x="241604" y="38569"/>
                  </a:lnTo>
                  <a:lnTo>
                    <a:pt x="243027" y="38214"/>
                  </a:lnTo>
                  <a:lnTo>
                    <a:pt x="263563" y="26352"/>
                  </a:lnTo>
                  <a:lnTo>
                    <a:pt x="264922" y="21310"/>
                  </a:lnTo>
                  <a:close/>
                </a:path>
                <a:path w="281940" h="281939">
                  <a:moveTo>
                    <a:pt x="281495" y="83172"/>
                  </a:moveTo>
                  <a:lnTo>
                    <a:pt x="277812" y="79489"/>
                  </a:lnTo>
                  <a:lnTo>
                    <a:pt x="273253" y="79489"/>
                  </a:lnTo>
                  <a:lnTo>
                    <a:pt x="251028" y="79489"/>
                  </a:lnTo>
                  <a:lnTo>
                    <a:pt x="247345" y="83172"/>
                  </a:lnTo>
                  <a:lnTo>
                    <a:pt x="247345" y="92278"/>
                  </a:lnTo>
                  <a:lnTo>
                    <a:pt x="251028" y="95973"/>
                  </a:lnTo>
                  <a:lnTo>
                    <a:pt x="277812" y="95973"/>
                  </a:lnTo>
                  <a:lnTo>
                    <a:pt x="281495" y="92278"/>
                  </a:lnTo>
                  <a:lnTo>
                    <a:pt x="281495" y="83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457200" y="2516123"/>
            <a:ext cx="457200" cy="457200"/>
            <a:chOff x="457200" y="2516123"/>
            <a:chExt cx="457200" cy="457200"/>
          </a:xfrm>
        </p:grpSpPr>
        <p:sp>
          <p:nvSpPr>
            <p:cNvPr id="20" name="object 20"/>
            <p:cNvSpPr/>
            <p:nvPr/>
          </p:nvSpPr>
          <p:spPr>
            <a:xfrm>
              <a:off x="457200" y="251612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2B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783" y="2597135"/>
              <a:ext cx="233675" cy="23429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57200" y="5202935"/>
            <a:ext cx="457200" cy="457200"/>
            <a:chOff x="457200" y="5202935"/>
            <a:chExt cx="457200" cy="457200"/>
          </a:xfrm>
        </p:grpSpPr>
        <p:sp>
          <p:nvSpPr>
            <p:cNvPr id="23" name="object 23"/>
            <p:cNvSpPr/>
            <p:nvPr/>
          </p:nvSpPr>
          <p:spPr>
            <a:xfrm>
              <a:off x="457200" y="520293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A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2625" y="5323601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170920" y="204091"/>
                  </a:moveTo>
                  <a:lnTo>
                    <a:pt x="89274" y="204091"/>
                  </a:lnTo>
                  <a:lnTo>
                    <a:pt x="78371" y="206298"/>
                  </a:lnTo>
                  <a:lnTo>
                    <a:pt x="69457" y="212311"/>
                  </a:lnTo>
                  <a:lnTo>
                    <a:pt x="63443" y="221223"/>
                  </a:lnTo>
                  <a:lnTo>
                    <a:pt x="61236" y="232122"/>
                  </a:lnTo>
                  <a:lnTo>
                    <a:pt x="61236" y="244909"/>
                  </a:lnTo>
                  <a:lnTo>
                    <a:pt x="56481" y="244910"/>
                  </a:lnTo>
                  <a:lnTo>
                    <a:pt x="53074" y="248323"/>
                  </a:lnTo>
                  <a:lnTo>
                    <a:pt x="53074" y="256740"/>
                  </a:lnTo>
                  <a:lnTo>
                    <a:pt x="56483" y="260152"/>
                  </a:lnTo>
                  <a:lnTo>
                    <a:pt x="203711" y="260152"/>
                  </a:lnTo>
                  <a:lnTo>
                    <a:pt x="207121" y="256740"/>
                  </a:lnTo>
                  <a:lnTo>
                    <a:pt x="207121" y="248323"/>
                  </a:lnTo>
                  <a:lnTo>
                    <a:pt x="203713" y="244910"/>
                  </a:lnTo>
                  <a:lnTo>
                    <a:pt x="76484" y="244910"/>
                  </a:lnTo>
                  <a:lnTo>
                    <a:pt x="76484" y="225073"/>
                  </a:lnTo>
                  <a:lnTo>
                    <a:pt x="82220" y="219334"/>
                  </a:lnTo>
                  <a:lnTo>
                    <a:pt x="195475" y="219334"/>
                  </a:lnTo>
                  <a:lnTo>
                    <a:pt x="190736" y="212311"/>
                  </a:lnTo>
                  <a:lnTo>
                    <a:pt x="181823" y="206298"/>
                  </a:lnTo>
                  <a:lnTo>
                    <a:pt x="170920" y="204091"/>
                  </a:lnTo>
                  <a:close/>
                </a:path>
                <a:path w="260350" h="260350">
                  <a:moveTo>
                    <a:pt x="195475" y="219334"/>
                  </a:moveTo>
                  <a:lnTo>
                    <a:pt x="177974" y="219334"/>
                  </a:lnTo>
                  <a:lnTo>
                    <a:pt x="183711" y="225073"/>
                  </a:lnTo>
                  <a:lnTo>
                    <a:pt x="183711" y="244910"/>
                  </a:lnTo>
                  <a:lnTo>
                    <a:pt x="203713" y="244910"/>
                  </a:lnTo>
                  <a:lnTo>
                    <a:pt x="198956" y="244909"/>
                  </a:lnTo>
                  <a:lnTo>
                    <a:pt x="198956" y="232122"/>
                  </a:lnTo>
                  <a:lnTo>
                    <a:pt x="196749" y="221223"/>
                  </a:lnTo>
                  <a:lnTo>
                    <a:pt x="195475" y="219334"/>
                  </a:lnTo>
                  <a:close/>
                </a:path>
                <a:path w="260350" h="260350">
                  <a:moveTo>
                    <a:pt x="215956" y="0"/>
                  </a:moveTo>
                  <a:lnTo>
                    <a:pt x="44238" y="0"/>
                  </a:lnTo>
                  <a:lnTo>
                    <a:pt x="40822" y="3412"/>
                  </a:lnTo>
                  <a:lnTo>
                    <a:pt x="40892" y="15080"/>
                  </a:lnTo>
                  <a:lnTo>
                    <a:pt x="41013" y="18778"/>
                  </a:lnTo>
                  <a:lnTo>
                    <a:pt x="3412" y="18778"/>
                  </a:lnTo>
                  <a:lnTo>
                    <a:pt x="0" y="22190"/>
                  </a:lnTo>
                  <a:lnTo>
                    <a:pt x="0" y="26399"/>
                  </a:lnTo>
                  <a:lnTo>
                    <a:pt x="1648" y="51557"/>
                  </a:lnTo>
                  <a:lnTo>
                    <a:pt x="14370" y="97476"/>
                  </a:lnTo>
                  <a:lnTo>
                    <a:pt x="38092" y="133224"/>
                  </a:lnTo>
                  <a:lnTo>
                    <a:pt x="85554" y="156355"/>
                  </a:lnTo>
                  <a:lnTo>
                    <a:pt x="90782" y="162043"/>
                  </a:lnTo>
                  <a:lnTo>
                    <a:pt x="96311" y="166681"/>
                  </a:lnTo>
                  <a:lnTo>
                    <a:pt x="102062" y="170217"/>
                  </a:lnTo>
                  <a:lnTo>
                    <a:pt x="102062" y="204091"/>
                  </a:lnTo>
                  <a:lnTo>
                    <a:pt x="117307" y="204091"/>
                  </a:lnTo>
                  <a:lnTo>
                    <a:pt x="117307" y="176838"/>
                  </a:lnTo>
                  <a:lnTo>
                    <a:pt x="158133" y="176838"/>
                  </a:lnTo>
                  <a:lnTo>
                    <a:pt x="158133" y="170217"/>
                  </a:lnTo>
                  <a:lnTo>
                    <a:pt x="163892" y="166678"/>
                  </a:lnTo>
                  <a:lnTo>
                    <a:pt x="167951" y="163272"/>
                  </a:lnTo>
                  <a:lnTo>
                    <a:pt x="124500" y="163272"/>
                  </a:lnTo>
                  <a:lnTo>
                    <a:pt x="118967" y="161885"/>
                  </a:lnTo>
                  <a:lnTo>
                    <a:pt x="113574" y="159206"/>
                  </a:lnTo>
                  <a:lnTo>
                    <a:pt x="112929" y="158847"/>
                  </a:lnTo>
                  <a:lnTo>
                    <a:pt x="112583" y="158701"/>
                  </a:lnTo>
                  <a:lnTo>
                    <a:pt x="106605" y="155543"/>
                  </a:lnTo>
                  <a:lnTo>
                    <a:pt x="100824" y="150772"/>
                  </a:lnTo>
                  <a:lnTo>
                    <a:pt x="95354" y="144500"/>
                  </a:lnTo>
                  <a:lnTo>
                    <a:pt x="95065" y="144090"/>
                  </a:lnTo>
                  <a:lnTo>
                    <a:pt x="94741" y="143709"/>
                  </a:lnTo>
                  <a:lnTo>
                    <a:pt x="94382" y="143367"/>
                  </a:lnTo>
                  <a:lnTo>
                    <a:pt x="90373" y="138255"/>
                  </a:lnTo>
                  <a:lnTo>
                    <a:pt x="90202" y="138005"/>
                  </a:lnTo>
                  <a:lnTo>
                    <a:pt x="71909" y="138005"/>
                  </a:lnTo>
                  <a:lnTo>
                    <a:pt x="37829" y="108683"/>
                  </a:lnTo>
                  <a:lnTo>
                    <a:pt x="17534" y="54799"/>
                  </a:lnTo>
                  <a:lnTo>
                    <a:pt x="15406" y="34020"/>
                  </a:lnTo>
                  <a:lnTo>
                    <a:pt x="57461" y="34020"/>
                  </a:lnTo>
                  <a:lnTo>
                    <a:pt x="56159" y="15245"/>
                  </a:lnTo>
                  <a:lnTo>
                    <a:pt x="219297" y="15245"/>
                  </a:lnTo>
                  <a:lnTo>
                    <a:pt x="219369" y="3412"/>
                  </a:lnTo>
                  <a:lnTo>
                    <a:pt x="215956" y="0"/>
                  </a:lnTo>
                  <a:close/>
                </a:path>
                <a:path w="260350" h="260350">
                  <a:moveTo>
                    <a:pt x="158133" y="176838"/>
                  </a:moveTo>
                  <a:lnTo>
                    <a:pt x="142888" y="176838"/>
                  </a:lnTo>
                  <a:lnTo>
                    <a:pt x="142888" y="204091"/>
                  </a:lnTo>
                  <a:lnTo>
                    <a:pt x="158133" y="204091"/>
                  </a:lnTo>
                  <a:lnTo>
                    <a:pt x="158133" y="176838"/>
                  </a:lnTo>
                  <a:close/>
                </a:path>
                <a:path w="260350" h="260350">
                  <a:moveTo>
                    <a:pt x="142888" y="176838"/>
                  </a:moveTo>
                  <a:lnTo>
                    <a:pt x="117307" y="176838"/>
                  </a:lnTo>
                  <a:lnTo>
                    <a:pt x="121497" y="177943"/>
                  </a:lnTo>
                  <a:lnTo>
                    <a:pt x="125767" y="178517"/>
                  </a:lnTo>
                  <a:lnTo>
                    <a:pt x="134427" y="178517"/>
                  </a:lnTo>
                  <a:lnTo>
                    <a:pt x="138697" y="177943"/>
                  </a:lnTo>
                  <a:lnTo>
                    <a:pt x="142888" y="176838"/>
                  </a:lnTo>
                  <a:close/>
                </a:path>
                <a:path w="260350" h="260350">
                  <a:moveTo>
                    <a:pt x="219297" y="15245"/>
                  </a:moveTo>
                  <a:lnTo>
                    <a:pt x="204035" y="15245"/>
                  </a:lnTo>
                  <a:lnTo>
                    <a:pt x="202018" y="44318"/>
                  </a:lnTo>
                  <a:lnTo>
                    <a:pt x="197430" y="71793"/>
                  </a:lnTo>
                  <a:lnTo>
                    <a:pt x="181012" y="119665"/>
                  </a:lnTo>
                  <a:lnTo>
                    <a:pt x="165453" y="143709"/>
                  </a:lnTo>
                  <a:lnTo>
                    <a:pt x="165123" y="144094"/>
                  </a:lnTo>
                  <a:lnTo>
                    <a:pt x="147266" y="158847"/>
                  </a:lnTo>
                  <a:lnTo>
                    <a:pt x="146612" y="159209"/>
                  </a:lnTo>
                  <a:lnTo>
                    <a:pt x="141231" y="161885"/>
                  </a:lnTo>
                  <a:lnTo>
                    <a:pt x="135694" y="163272"/>
                  </a:lnTo>
                  <a:lnTo>
                    <a:pt x="167951" y="163272"/>
                  </a:lnTo>
                  <a:lnTo>
                    <a:pt x="169415" y="162043"/>
                  </a:lnTo>
                  <a:lnTo>
                    <a:pt x="174641" y="156355"/>
                  </a:lnTo>
                  <a:lnTo>
                    <a:pt x="191554" y="153045"/>
                  </a:lnTo>
                  <a:lnTo>
                    <a:pt x="207487" y="145266"/>
                  </a:lnTo>
                  <a:lnTo>
                    <a:pt x="216298" y="138005"/>
                  </a:lnTo>
                  <a:lnTo>
                    <a:pt x="188286" y="138005"/>
                  </a:lnTo>
                  <a:lnTo>
                    <a:pt x="190492" y="134387"/>
                  </a:lnTo>
                  <a:lnTo>
                    <a:pt x="210244" y="83725"/>
                  </a:lnTo>
                  <a:lnTo>
                    <a:pt x="218331" y="34020"/>
                  </a:lnTo>
                  <a:lnTo>
                    <a:pt x="259696" y="34020"/>
                  </a:lnTo>
                  <a:lnTo>
                    <a:pt x="260195" y="26399"/>
                  </a:lnTo>
                  <a:lnTo>
                    <a:pt x="260195" y="22190"/>
                  </a:lnTo>
                  <a:lnTo>
                    <a:pt x="256782" y="18778"/>
                  </a:lnTo>
                  <a:lnTo>
                    <a:pt x="219181" y="18778"/>
                  </a:lnTo>
                  <a:lnTo>
                    <a:pt x="219297" y="15245"/>
                  </a:lnTo>
                  <a:close/>
                </a:path>
                <a:path w="260350" h="260350">
                  <a:moveTo>
                    <a:pt x="57461" y="34020"/>
                  </a:moveTo>
                  <a:lnTo>
                    <a:pt x="41864" y="34020"/>
                  </a:lnTo>
                  <a:lnTo>
                    <a:pt x="44929" y="59553"/>
                  </a:lnTo>
                  <a:lnTo>
                    <a:pt x="56846" y="106160"/>
                  </a:lnTo>
                  <a:lnTo>
                    <a:pt x="71909" y="138005"/>
                  </a:lnTo>
                  <a:lnTo>
                    <a:pt x="90202" y="138005"/>
                  </a:lnTo>
                  <a:lnTo>
                    <a:pt x="86495" y="132597"/>
                  </a:lnTo>
                  <a:lnTo>
                    <a:pt x="82761" y="126398"/>
                  </a:lnTo>
                  <a:lnTo>
                    <a:pt x="79182" y="119665"/>
                  </a:lnTo>
                  <a:lnTo>
                    <a:pt x="69804" y="97097"/>
                  </a:lnTo>
                  <a:lnTo>
                    <a:pt x="62762" y="71791"/>
                  </a:lnTo>
                  <a:lnTo>
                    <a:pt x="58175" y="44317"/>
                  </a:lnTo>
                  <a:lnTo>
                    <a:pt x="57461" y="34020"/>
                  </a:lnTo>
                  <a:close/>
                </a:path>
                <a:path w="260350" h="260350">
                  <a:moveTo>
                    <a:pt x="259696" y="34020"/>
                  </a:moveTo>
                  <a:lnTo>
                    <a:pt x="244788" y="34020"/>
                  </a:lnTo>
                  <a:lnTo>
                    <a:pt x="242660" y="54799"/>
                  </a:lnTo>
                  <a:lnTo>
                    <a:pt x="238141" y="74430"/>
                  </a:lnTo>
                  <a:lnTo>
                    <a:pt x="214746" y="118720"/>
                  </a:lnTo>
                  <a:lnTo>
                    <a:pt x="188286" y="138005"/>
                  </a:lnTo>
                  <a:lnTo>
                    <a:pt x="216298" y="138005"/>
                  </a:lnTo>
                  <a:lnTo>
                    <a:pt x="245827" y="97476"/>
                  </a:lnTo>
                  <a:lnTo>
                    <a:pt x="258547" y="51557"/>
                  </a:lnTo>
                  <a:lnTo>
                    <a:pt x="259696" y="34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130604" y="3689828"/>
            <a:ext cx="5377180" cy="2249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95"/>
              </a:spcBef>
            </a:pPr>
            <a:r>
              <a:rPr dirty="0" sz="1200" spc="-35" b="1">
                <a:solidFill>
                  <a:srgbClr val="005A94"/>
                </a:solidFill>
                <a:latin typeface="Tahoma"/>
                <a:cs typeface="Tahoma"/>
              </a:rPr>
              <a:t>SOLUTION: 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Quad’s </a:t>
            </a:r>
            <a:r>
              <a:rPr dirty="0" sz="1200" spc="-95">
                <a:solidFill>
                  <a:srgbClr val="1C2746"/>
                </a:solidFill>
                <a:latin typeface="Arial Unicode MS"/>
                <a:cs typeface="Arial Unicode MS"/>
              </a:rPr>
              <a:t>SIP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team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proposed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an audience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development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program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that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combined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optimized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direct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mail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with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digital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media.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The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team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 analyzed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the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current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subscriber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database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identify best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customers,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then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recommended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which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additional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lists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buy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find 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“look-alike”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prospects. </a:t>
            </a:r>
            <a:r>
              <a:rPr dirty="0" sz="1200" spc="-85">
                <a:solidFill>
                  <a:srgbClr val="1C2746"/>
                </a:solidFill>
                <a:latin typeface="Arial Unicode MS"/>
                <a:cs typeface="Arial Unicode MS"/>
              </a:rPr>
              <a:t>A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direct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mail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piece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with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flowcode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people</a:t>
            </a:r>
            <a:r>
              <a:rPr dirty="0" sz="1200" spc="-4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could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scan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subscribe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kicked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5">
                <a:solidFill>
                  <a:srgbClr val="1C2746"/>
                </a:solidFill>
                <a:latin typeface="Arial Unicode MS"/>
                <a:cs typeface="Arial Unicode MS"/>
              </a:rPr>
              <a:t>off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the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campaign,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which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included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paid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search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social,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programmatic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display.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Unicode MS"/>
              <a:cs typeface="Arial Unicode MS"/>
            </a:endParaRPr>
          </a:p>
          <a:p>
            <a:pPr algn="just" marL="12700" marR="9525">
              <a:lnSpc>
                <a:spcPct val="100000"/>
              </a:lnSpc>
            </a:pPr>
            <a:r>
              <a:rPr dirty="0" sz="1200" spc="-50" b="1">
                <a:solidFill>
                  <a:srgbClr val="00A2E2"/>
                </a:solidFill>
                <a:latin typeface="Tahoma"/>
                <a:cs typeface="Tahoma"/>
              </a:rPr>
              <a:t>IMPACT: 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The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program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generated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massive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social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engagement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drove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traffic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the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Oklahoma </a:t>
            </a:r>
            <a:r>
              <a:rPr dirty="0" sz="1200" spc="-40">
                <a:solidFill>
                  <a:srgbClr val="1C2746"/>
                </a:solidFill>
                <a:latin typeface="Arial Unicode MS"/>
                <a:cs typeface="Arial Unicode MS"/>
              </a:rPr>
              <a:t>Today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website. 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Those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visits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converted </a:t>
            </a:r>
            <a:r>
              <a:rPr dirty="0" sz="1200" spc="30">
                <a:solidFill>
                  <a:srgbClr val="1C2746"/>
                </a:solidFill>
                <a:latin typeface="Arial Unicode MS"/>
                <a:cs typeface="Arial Unicode MS"/>
              </a:rPr>
              <a:t>into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new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subscriptions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renewals.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Compared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45">
                <a:solidFill>
                  <a:srgbClr val="1C2746"/>
                </a:solidFill>
                <a:latin typeface="Arial Unicode MS"/>
                <a:cs typeface="Arial Unicode MS"/>
              </a:rPr>
              <a:t>to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5">
                <a:solidFill>
                  <a:srgbClr val="1C2746"/>
                </a:solidFill>
                <a:latin typeface="Arial Unicode MS"/>
                <a:cs typeface="Arial Unicode MS"/>
              </a:rPr>
              <a:t>previous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campaigns,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there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was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197%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increase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in </a:t>
            </a:r>
            <a:r>
              <a:rPr dirty="0" sz="1200" spc="-3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>
                <a:solidFill>
                  <a:srgbClr val="1C2746"/>
                </a:solidFill>
                <a:latin typeface="Arial Unicode MS"/>
                <a:cs typeface="Arial Unicode MS"/>
              </a:rPr>
              <a:t>new</a:t>
            </a:r>
            <a:r>
              <a:rPr dirty="0" sz="1200" spc="-3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0">
                <a:solidFill>
                  <a:srgbClr val="1C2746"/>
                </a:solidFill>
                <a:latin typeface="Arial Unicode MS"/>
                <a:cs typeface="Arial Unicode MS"/>
              </a:rPr>
              <a:t>orders,</a:t>
            </a:r>
            <a:r>
              <a:rPr dirty="0" sz="1200" spc="-4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23%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increase</a:t>
            </a:r>
            <a:r>
              <a:rPr dirty="0" sz="1200" spc="-1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in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renewals</a:t>
            </a:r>
            <a:r>
              <a:rPr dirty="0" sz="1200" spc="-1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15">
                <a:solidFill>
                  <a:srgbClr val="1C2746"/>
                </a:solidFill>
                <a:latin typeface="Arial Unicode MS"/>
                <a:cs typeface="Arial Unicode MS"/>
              </a:rPr>
              <a:t>and</a:t>
            </a:r>
            <a:r>
              <a:rPr dirty="0" sz="1200" spc="-20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35">
                <a:solidFill>
                  <a:srgbClr val="1C2746"/>
                </a:solidFill>
                <a:latin typeface="Arial Unicode MS"/>
                <a:cs typeface="Arial Unicode MS"/>
              </a:rPr>
              <a:t>a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71%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increase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20">
                <a:solidFill>
                  <a:srgbClr val="1C2746"/>
                </a:solidFill>
                <a:latin typeface="Arial Unicode MS"/>
                <a:cs typeface="Arial Unicode MS"/>
              </a:rPr>
              <a:t>in</a:t>
            </a:r>
            <a:r>
              <a:rPr dirty="0" sz="1200" spc="-25">
                <a:solidFill>
                  <a:srgbClr val="1C2746"/>
                </a:solidFill>
                <a:latin typeface="Arial Unicode MS"/>
                <a:cs typeface="Arial Unicode MS"/>
              </a:rPr>
              <a:t> </a:t>
            </a:r>
            <a:r>
              <a:rPr dirty="0" sz="1200" spc="-5">
                <a:solidFill>
                  <a:srgbClr val="1C2746"/>
                </a:solidFill>
                <a:latin typeface="Arial Unicode MS"/>
                <a:cs typeface="Arial Unicode MS"/>
              </a:rPr>
              <a:t>revenue.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8985" y="626440"/>
            <a:ext cx="54673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0" spc="-5">
                <a:solidFill>
                  <a:srgbClr val="002B5E"/>
                </a:solidFill>
                <a:latin typeface="Georgia"/>
                <a:cs typeface="Georgia"/>
              </a:rPr>
              <a:t>“</a:t>
            </a:r>
            <a:endParaRPr sz="100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7166" y="1429588"/>
            <a:ext cx="17106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“</a:t>
            </a:r>
            <a:r>
              <a:rPr dirty="0" sz="1200" spc="-2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We’re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always</a:t>
            </a:r>
            <a:r>
              <a:rPr dirty="0" sz="1200" spc="-5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looking</a:t>
            </a:r>
            <a:r>
              <a:rPr dirty="0" sz="1200" spc="-2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to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53450" y="1607058"/>
            <a:ext cx="1702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grow</a:t>
            </a:r>
            <a:r>
              <a:rPr dirty="0" sz="1200" spc="-2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our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subscriber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base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06790" y="1785365"/>
            <a:ext cx="159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and</a:t>
            </a:r>
            <a:r>
              <a:rPr dirty="0" sz="1200" spc="-2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this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program</a:t>
            </a:r>
            <a:r>
              <a:rPr dirty="0" sz="1200" spc="-2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really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72678" y="1963673"/>
            <a:ext cx="1863725" cy="1502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700" marR="5080">
              <a:lnSpc>
                <a:spcPct val="97200"/>
              </a:lnSpc>
              <a:spcBef>
                <a:spcPts val="140"/>
              </a:spcBef>
            </a:pP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worked.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I</a:t>
            </a:r>
            <a:r>
              <a:rPr dirty="0" sz="1200" spc="-1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was</a:t>
            </a:r>
            <a:r>
              <a:rPr dirty="0" sz="1200" spc="-3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so</a:t>
            </a:r>
            <a:r>
              <a:rPr dirty="0" sz="1200" spc="-2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impressed </a:t>
            </a:r>
            <a:r>
              <a:rPr dirty="0" sz="1200" spc="-27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with everything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the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Quad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team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10">
                <a:solidFill>
                  <a:srgbClr val="002B5E"/>
                </a:solidFill>
                <a:latin typeface="Georgia"/>
                <a:cs typeface="Georgia"/>
              </a:rPr>
              <a:t>did,</a:t>
            </a:r>
            <a:r>
              <a:rPr dirty="0" sz="1200" spc="1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from</a:t>
            </a:r>
            <a:r>
              <a:rPr dirty="0" sz="1200" spc="-1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the </a:t>
            </a:r>
            <a:r>
              <a:rPr dirty="0" sz="1200" spc="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planning</a:t>
            </a:r>
            <a:r>
              <a:rPr dirty="0" sz="1200" spc="2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to</a:t>
            </a:r>
            <a:r>
              <a:rPr dirty="0" sz="1200" spc="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the</a:t>
            </a:r>
            <a:r>
              <a:rPr dirty="0" sz="1200" spc="1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creative,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 the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messaging, all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the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way </a:t>
            </a:r>
            <a:r>
              <a:rPr dirty="0" sz="1200">
                <a:solidFill>
                  <a:srgbClr val="002B5E"/>
                </a:solidFill>
                <a:latin typeface="Georgia"/>
                <a:cs typeface="Georgia"/>
              </a:rPr>
              <a:t> through</a:t>
            </a:r>
            <a:r>
              <a:rPr dirty="0" sz="1200" spc="-2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the</a:t>
            </a:r>
            <a:r>
              <a:rPr dirty="0" sz="1200" spc="-15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1200" spc="-5">
                <a:solidFill>
                  <a:srgbClr val="002B5E"/>
                </a:solidFill>
                <a:latin typeface="Georgia"/>
                <a:cs typeface="Georgia"/>
              </a:rPr>
              <a:t>execution.”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050">
              <a:latin typeface="Georgia"/>
              <a:cs typeface="Georgia"/>
            </a:endParaRPr>
          </a:p>
          <a:p>
            <a:pPr marL="291465" marR="285750" indent="69850">
              <a:lnSpc>
                <a:spcPts val="1000"/>
              </a:lnSpc>
            </a:pPr>
            <a:r>
              <a:rPr dirty="0" sz="1000" spc="-5">
                <a:solidFill>
                  <a:srgbClr val="002B5E"/>
                </a:solidFill>
                <a:latin typeface="Arial Unicode MS"/>
                <a:cs typeface="Arial Unicode MS"/>
              </a:rPr>
              <a:t>— </a:t>
            </a:r>
            <a:r>
              <a:rPr dirty="0" sz="1000" spc="-10">
                <a:solidFill>
                  <a:srgbClr val="002B5E"/>
                </a:solidFill>
                <a:latin typeface="Arial Unicode MS"/>
                <a:cs typeface="Arial Unicode MS"/>
              </a:rPr>
              <a:t>Colleen </a:t>
            </a:r>
            <a:r>
              <a:rPr dirty="0" sz="1000" spc="-5">
                <a:solidFill>
                  <a:srgbClr val="002B5E"/>
                </a:solidFill>
                <a:latin typeface="Arial Unicode MS"/>
                <a:cs typeface="Arial Unicode MS"/>
              </a:rPr>
              <a:t>McIntyre, </a:t>
            </a:r>
            <a:r>
              <a:rPr dirty="0" sz="10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000" spc="15">
                <a:solidFill>
                  <a:srgbClr val="002B5E"/>
                </a:solidFill>
                <a:latin typeface="Arial Unicode MS"/>
                <a:cs typeface="Arial Unicode MS"/>
              </a:rPr>
              <a:t>Director</a:t>
            </a:r>
            <a:r>
              <a:rPr dirty="0" sz="10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000" spc="20">
                <a:solidFill>
                  <a:srgbClr val="002B5E"/>
                </a:solidFill>
                <a:latin typeface="Arial Unicode MS"/>
                <a:cs typeface="Arial Unicode MS"/>
              </a:rPr>
              <a:t>of</a:t>
            </a:r>
            <a:r>
              <a:rPr dirty="0" sz="10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000" spc="5">
                <a:solidFill>
                  <a:srgbClr val="002B5E"/>
                </a:solidFill>
                <a:latin typeface="Arial Unicode MS"/>
                <a:cs typeface="Arial Unicode MS"/>
              </a:rPr>
              <a:t>Operations</a:t>
            </a:r>
            <a:endParaRPr sz="1000">
              <a:latin typeface="Arial Unicode MS"/>
              <a:cs typeface="Arial Unicode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2443" y="6117971"/>
            <a:ext cx="1397495" cy="565683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578100" y="6374993"/>
            <a:ext cx="88391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5">
                <a:solidFill>
                  <a:srgbClr val="00A2E2"/>
                </a:solidFill>
                <a:latin typeface="Arial Unicode MS"/>
                <a:cs typeface="Arial Unicode MS"/>
              </a:rPr>
              <a:t>in</a:t>
            </a:r>
            <a:r>
              <a:rPr dirty="0" sz="1050" spc="-50">
                <a:solidFill>
                  <a:srgbClr val="00A2E2"/>
                </a:solidFill>
                <a:latin typeface="Arial Unicode MS"/>
                <a:cs typeface="Arial Unicode MS"/>
              </a:rPr>
              <a:t> </a:t>
            </a:r>
            <a:r>
              <a:rPr dirty="0" sz="1050" spc="40">
                <a:solidFill>
                  <a:srgbClr val="00A2E2"/>
                </a:solidFill>
                <a:latin typeface="Arial Unicode MS"/>
                <a:cs typeface="Arial Unicode MS"/>
              </a:rPr>
              <a:t>new</a:t>
            </a:r>
            <a:r>
              <a:rPr dirty="0" sz="1050" spc="-45">
                <a:solidFill>
                  <a:srgbClr val="00A2E2"/>
                </a:solidFill>
                <a:latin typeface="Arial Unicode MS"/>
                <a:cs typeface="Arial Unicode MS"/>
              </a:rPr>
              <a:t> </a:t>
            </a:r>
            <a:r>
              <a:rPr dirty="0" sz="1050" spc="40">
                <a:solidFill>
                  <a:srgbClr val="00A2E2"/>
                </a:solidFill>
                <a:latin typeface="Arial Unicode MS"/>
                <a:cs typeface="Arial Unicode MS"/>
              </a:rPr>
              <a:t>orders</a:t>
            </a:r>
            <a:endParaRPr sz="10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5057" y="2105025"/>
            <a:ext cx="282765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">
                <a:solidFill>
                  <a:srgbClr val="002B5E"/>
                </a:solidFill>
                <a:latin typeface="Arial Unicode MS"/>
                <a:cs typeface="Arial Unicode MS"/>
              </a:rPr>
              <a:t>Quad</a:t>
            </a:r>
            <a:r>
              <a:rPr dirty="0" sz="2400" spc="-8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60">
                <a:solidFill>
                  <a:srgbClr val="002B5E"/>
                </a:solidFill>
                <a:latin typeface="Arial Unicode MS"/>
                <a:cs typeface="Arial Unicode MS"/>
              </a:rPr>
              <a:t>Introduction</a:t>
            </a:r>
            <a:endParaRPr sz="2400">
              <a:latin typeface="Arial Unicode MS"/>
              <a:cs typeface="Arial Unicode MS"/>
            </a:endParaRPr>
          </a:p>
          <a:p>
            <a:pPr marL="12700" marR="5080">
              <a:lnSpc>
                <a:spcPct val="200000"/>
              </a:lnSpc>
            </a:pPr>
            <a:r>
              <a:rPr dirty="0" sz="2400" spc="30">
                <a:solidFill>
                  <a:srgbClr val="002B5E"/>
                </a:solidFill>
                <a:latin typeface="Arial Unicode MS"/>
                <a:cs typeface="Arial Unicode MS"/>
              </a:rPr>
              <a:t>Print </a:t>
            </a:r>
            <a:r>
              <a:rPr dirty="0" sz="2400" spc="5">
                <a:solidFill>
                  <a:srgbClr val="002B5E"/>
                </a:solidFill>
                <a:latin typeface="Arial Unicode MS"/>
                <a:cs typeface="Arial Unicode MS"/>
              </a:rPr>
              <a:t>Solutions </a:t>
            </a:r>
            <a:r>
              <a:rPr dirty="0" sz="2400" spc="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-10">
                <a:solidFill>
                  <a:srgbClr val="002B5E"/>
                </a:solidFill>
                <a:latin typeface="Arial Unicode MS"/>
                <a:cs typeface="Arial Unicode MS"/>
              </a:rPr>
              <a:t>Finding</a:t>
            </a:r>
            <a:r>
              <a:rPr dirty="0" sz="2400" spc="-10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-6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2400" spc="-7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45">
                <a:solidFill>
                  <a:srgbClr val="002B5E"/>
                </a:solidFill>
                <a:latin typeface="Arial Unicode MS"/>
                <a:cs typeface="Arial Unicode MS"/>
              </a:rPr>
              <a:t>Better</a:t>
            </a:r>
            <a:r>
              <a:rPr dirty="0" sz="2400" spc="-8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2400" spc="-114">
                <a:solidFill>
                  <a:srgbClr val="002B5E"/>
                </a:solidFill>
                <a:latin typeface="Arial Unicode MS"/>
                <a:cs typeface="Arial Unicode MS"/>
              </a:rPr>
              <a:t>Way</a:t>
            </a:r>
            <a:endParaRPr sz="2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2400" spc="5">
                <a:solidFill>
                  <a:srgbClr val="002B5E"/>
                </a:solidFill>
                <a:latin typeface="Arial Unicode MS"/>
                <a:cs typeface="Arial Unicode MS"/>
              </a:rPr>
              <a:t>Subscriber</a:t>
            </a:r>
            <a:r>
              <a:rPr dirty="0" sz="2400" spc="-75">
                <a:solidFill>
                  <a:srgbClr val="002B5E"/>
                </a:solidFill>
                <a:latin typeface="Arial Unicode MS"/>
                <a:cs typeface="Arial Unicode MS"/>
              </a:rPr>
              <a:t> Success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586" y="590803"/>
            <a:ext cx="54641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" b="0">
                <a:solidFill>
                  <a:srgbClr val="002B5E"/>
                </a:solidFill>
                <a:latin typeface="Georgia"/>
                <a:cs typeface="Georgia"/>
              </a:rPr>
              <a:t>Our</a:t>
            </a:r>
            <a:r>
              <a:rPr dirty="0" sz="4400" spc="-3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400" spc="-5" b="0">
                <a:solidFill>
                  <a:srgbClr val="002B5E"/>
                </a:solidFill>
                <a:latin typeface="Georgia"/>
                <a:cs typeface="Georgia"/>
              </a:rPr>
              <a:t>Discussion</a:t>
            </a:r>
            <a:r>
              <a:rPr dirty="0" sz="4400" spc="-5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4400" b="0">
                <a:solidFill>
                  <a:srgbClr val="002B5E"/>
                </a:solidFill>
                <a:latin typeface="Georgia"/>
                <a:cs typeface="Georgia"/>
              </a:rPr>
              <a:t>Today</a:t>
            </a:r>
            <a:endParaRPr sz="4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22581" y="6563969"/>
            <a:ext cx="90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A7A7A7"/>
                </a:solidFill>
                <a:latin typeface="Arial Unicode MS"/>
                <a:cs typeface="Arial Unicode MS"/>
              </a:rPr>
              <a:t>2</a:t>
            </a:r>
            <a:endParaRPr sz="9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98099" y="2764446"/>
              <a:ext cx="3980815" cy="1338580"/>
            </a:xfrm>
            <a:custGeom>
              <a:avLst/>
              <a:gdLst/>
              <a:ahLst/>
              <a:cxnLst/>
              <a:rect l="l" t="t" r="r" b="b"/>
              <a:pathLst>
                <a:path w="3980815" h="1338579">
                  <a:moveTo>
                    <a:pt x="1487170" y="1226223"/>
                  </a:moveTo>
                  <a:lnTo>
                    <a:pt x="1464843" y="1228153"/>
                  </a:lnTo>
                  <a:lnTo>
                    <a:pt x="1408658" y="1233906"/>
                  </a:lnTo>
                  <a:lnTo>
                    <a:pt x="1339926" y="1239939"/>
                  </a:lnTo>
                  <a:lnTo>
                    <a:pt x="1279982" y="1242733"/>
                  </a:lnTo>
                  <a:lnTo>
                    <a:pt x="1214577" y="1241158"/>
                  </a:lnTo>
                  <a:lnTo>
                    <a:pt x="1151293" y="1236738"/>
                  </a:lnTo>
                  <a:lnTo>
                    <a:pt x="1090447" y="1229956"/>
                  </a:lnTo>
                  <a:lnTo>
                    <a:pt x="1032383" y="1221282"/>
                  </a:lnTo>
                  <a:lnTo>
                    <a:pt x="977417" y="1211173"/>
                  </a:lnTo>
                  <a:lnTo>
                    <a:pt x="925880" y="1200124"/>
                  </a:lnTo>
                  <a:lnTo>
                    <a:pt x="878090" y="1188605"/>
                  </a:lnTo>
                  <a:lnTo>
                    <a:pt x="834402" y="1177074"/>
                  </a:lnTo>
                  <a:lnTo>
                    <a:pt x="795108" y="1165999"/>
                  </a:lnTo>
                  <a:lnTo>
                    <a:pt x="731088" y="1147165"/>
                  </a:lnTo>
                  <a:lnTo>
                    <a:pt x="600494" y="1110132"/>
                  </a:lnTo>
                  <a:lnTo>
                    <a:pt x="558012" y="1095781"/>
                  </a:lnTo>
                  <a:lnTo>
                    <a:pt x="541972" y="1084605"/>
                  </a:lnTo>
                  <a:lnTo>
                    <a:pt x="546950" y="1080477"/>
                  </a:lnTo>
                  <a:lnTo>
                    <a:pt x="560781" y="1074458"/>
                  </a:lnTo>
                  <a:lnTo>
                    <a:pt x="581875" y="1065745"/>
                  </a:lnTo>
                  <a:lnTo>
                    <a:pt x="608622" y="1053553"/>
                  </a:lnTo>
                  <a:lnTo>
                    <a:pt x="663689" y="1021283"/>
                  </a:lnTo>
                  <a:lnTo>
                    <a:pt x="706577" y="988060"/>
                  </a:lnTo>
                  <a:lnTo>
                    <a:pt x="739762" y="953935"/>
                  </a:lnTo>
                  <a:lnTo>
                    <a:pt x="770534" y="912329"/>
                  </a:lnTo>
                  <a:lnTo>
                    <a:pt x="797267" y="862444"/>
                  </a:lnTo>
                  <a:lnTo>
                    <a:pt x="818362" y="803490"/>
                  </a:lnTo>
                  <a:lnTo>
                    <a:pt x="832205" y="734644"/>
                  </a:lnTo>
                  <a:lnTo>
                    <a:pt x="837184" y="655142"/>
                  </a:lnTo>
                  <a:lnTo>
                    <a:pt x="835266" y="607822"/>
                  </a:lnTo>
                  <a:lnTo>
                    <a:pt x="829475" y="562114"/>
                  </a:lnTo>
                  <a:lnTo>
                    <a:pt x="819721" y="518337"/>
                  </a:lnTo>
                  <a:lnTo>
                    <a:pt x="805942" y="476770"/>
                  </a:lnTo>
                  <a:lnTo>
                    <a:pt x="788060" y="437730"/>
                  </a:lnTo>
                  <a:lnTo>
                    <a:pt x="765987" y="401523"/>
                  </a:lnTo>
                  <a:lnTo>
                    <a:pt x="739648" y="368439"/>
                  </a:lnTo>
                  <a:lnTo>
                    <a:pt x="708964" y="338797"/>
                  </a:lnTo>
                  <a:lnTo>
                    <a:pt x="685342" y="321360"/>
                  </a:lnTo>
                  <a:lnTo>
                    <a:pt x="685342" y="690829"/>
                  </a:lnTo>
                  <a:lnTo>
                    <a:pt x="683361" y="737374"/>
                  </a:lnTo>
                  <a:lnTo>
                    <a:pt x="677303" y="782548"/>
                  </a:lnTo>
                  <a:lnTo>
                    <a:pt x="667067" y="825741"/>
                  </a:lnTo>
                  <a:lnTo>
                    <a:pt x="652551" y="866267"/>
                  </a:lnTo>
                  <a:lnTo>
                    <a:pt x="633615" y="903503"/>
                  </a:lnTo>
                  <a:lnTo>
                    <a:pt x="610146" y="936790"/>
                  </a:lnTo>
                  <a:lnTo>
                    <a:pt x="582053" y="965479"/>
                  </a:lnTo>
                  <a:lnTo>
                    <a:pt x="549186" y="988910"/>
                  </a:lnTo>
                  <a:lnTo>
                    <a:pt x="511454" y="1006462"/>
                  </a:lnTo>
                  <a:lnTo>
                    <a:pt x="468731" y="1017473"/>
                  </a:lnTo>
                  <a:lnTo>
                    <a:pt x="420890" y="1021283"/>
                  </a:lnTo>
                  <a:lnTo>
                    <a:pt x="368122" y="1016304"/>
                  </a:lnTo>
                  <a:lnTo>
                    <a:pt x="322338" y="1002169"/>
                  </a:lnTo>
                  <a:lnTo>
                    <a:pt x="283121" y="980033"/>
                  </a:lnTo>
                  <a:lnTo>
                    <a:pt x="250063" y="951064"/>
                  </a:lnTo>
                  <a:lnTo>
                    <a:pt x="222745" y="916432"/>
                  </a:lnTo>
                  <a:lnTo>
                    <a:pt x="200774" y="877316"/>
                  </a:lnTo>
                  <a:lnTo>
                    <a:pt x="183718" y="834859"/>
                  </a:lnTo>
                  <a:lnTo>
                    <a:pt x="171157" y="790244"/>
                  </a:lnTo>
                  <a:lnTo>
                    <a:pt x="162712" y="744651"/>
                  </a:lnTo>
                  <a:lnTo>
                    <a:pt x="157937" y="699223"/>
                  </a:lnTo>
                  <a:lnTo>
                    <a:pt x="156438" y="655142"/>
                  </a:lnTo>
                  <a:lnTo>
                    <a:pt x="158432" y="608596"/>
                  </a:lnTo>
                  <a:lnTo>
                    <a:pt x="164490" y="563422"/>
                  </a:lnTo>
                  <a:lnTo>
                    <a:pt x="174713" y="520230"/>
                  </a:lnTo>
                  <a:lnTo>
                    <a:pt x="189242" y="479704"/>
                  </a:lnTo>
                  <a:lnTo>
                    <a:pt x="208178" y="442468"/>
                  </a:lnTo>
                  <a:lnTo>
                    <a:pt x="231635" y="409181"/>
                  </a:lnTo>
                  <a:lnTo>
                    <a:pt x="259740" y="380492"/>
                  </a:lnTo>
                  <a:lnTo>
                    <a:pt x="292608" y="357060"/>
                  </a:lnTo>
                  <a:lnTo>
                    <a:pt x="330339" y="339509"/>
                  </a:lnTo>
                  <a:lnTo>
                    <a:pt x="373062" y="328498"/>
                  </a:lnTo>
                  <a:lnTo>
                    <a:pt x="420890" y="324688"/>
                  </a:lnTo>
                  <a:lnTo>
                    <a:pt x="473659" y="329565"/>
                  </a:lnTo>
                  <a:lnTo>
                    <a:pt x="519455" y="343636"/>
                  </a:lnTo>
                  <a:lnTo>
                    <a:pt x="558673" y="365709"/>
                  </a:lnTo>
                  <a:lnTo>
                    <a:pt x="591731" y="394639"/>
                  </a:lnTo>
                  <a:lnTo>
                    <a:pt x="619036" y="429247"/>
                  </a:lnTo>
                  <a:lnTo>
                    <a:pt x="641019" y="468376"/>
                  </a:lnTo>
                  <a:lnTo>
                    <a:pt x="658075" y="510844"/>
                  </a:lnTo>
                  <a:lnTo>
                    <a:pt x="670623" y="555498"/>
                  </a:lnTo>
                  <a:lnTo>
                    <a:pt x="679081" y="601154"/>
                  </a:lnTo>
                  <a:lnTo>
                    <a:pt x="683844" y="646658"/>
                  </a:lnTo>
                  <a:lnTo>
                    <a:pt x="685342" y="690829"/>
                  </a:lnTo>
                  <a:lnTo>
                    <a:pt x="685342" y="321360"/>
                  </a:lnTo>
                  <a:lnTo>
                    <a:pt x="634263" y="290995"/>
                  </a:lnTo>
                  <a:lnTo>
                    <a:pt x="590080" y="273443"/>
                  </a:lnTo>
                  <a:lnTo>
                    <a:pt x="541261" y="260540"/>
                  </a:lnTo>
                  <a:lnTo>
                    <a:pt x="487705" y="252577"/>
                  </a:lnTo>
                  <a:lnTo>
                    <a:pt x="429348" y="249847"/>
                  </a:lnTo>
                  <a:lnTo>
                    <a:pt x="374929" y="252450"/>
                  </a:lnTo>
                  <a:lnTo>
                    <a:pt x="324065" y="260083"/>
                  </a:lnTo>
                  <a:lnTo>
                    <a:pt x="276796" y="272440"/>
                  </a:lnTo>
                  <a:lnTo>
                    <a:pt x="233159" y="289267"/>
                  </a:lnTo>
                  <a:lnTo>
                    <a:pt x="193154" y="310261"/>
                  </a:lnTo>
                  <a:lnTo>
                    <a:pt x="156832" y="335153"/>
                  </a:lnTo>
                  <a:lnTo>
                    <a:pt x="124218" y="363664"/>
                  </a:lnTo>
                  <a:lnTo>
                    <a:pt x="95338" y="395516"/>
                  </a:lnTo>
                  <a:lnTo>
                    <a:pt x="70205" y="430403"/>
                  </a:lnTo>
                  <a:lnTo>
                    <a:pt x="48869" y="468071"/>
                  </a:lnTo>
                  <a:lnTo>
                    <a:pt x="31356" y="508228"/>
                  </a:lnTo>
                  <a:lnTo>
                    <a:pt x="17678" y="550595"/>
                  </a:lnTo>
                  <a:lnTo>
                    <a:pt x="7874" y="594893"/>
                  </a:lnTo>
                  <a:lnTo>
                    <a:pt x="1968" y="640842"/>
                  </a:lnTo>
                  <a:lnTo>
                    <a:pt x="0" y="688149"/>
                  </a:lnTo>
                  <a:lnTo>
                    <a:pt x="2006" y="733628"/>
                  </a:lnTo>
                  <a:lnTo>
                    <a:pt x="8128" y="777963"/>
                  </a:lnTo>
                  <a:lnTo>
                    <a:pt x="18440" y="820839"/>
                  </a:lnTo>
                  <a:lnTo>
                    <a:pt x="33070" y="861961"/>
                  </a:lnTo>
                  <a:lnTo>
                    <a:pt x="52133" y="901014"/>
                  </a:lnTo>
                  <a:lnTo>
                    <a:pt x="75717" y="937704"/>
                  </a:lnTo>
                  <a:lnTo>
                    <a:pt x="103962" y="971727"/>
                  </a:lnTo>
                  <a:lnTo>
                    <a:pt x="136956" y="1002779"/>
                  </a:lnTo>
                  <a:lnTo>
                    <a:pt x="174802" y="1030541"/>
                  </a:lnTo>
                  <a:lnTo>
                    <a:pt x="217639" y="1054722"/>
                  </a:lnTo>
                  <a:lnTo>
                    <a:pt x="265544" y="1075016"/>
                  </a:lnTo>
                  <a:lnTo>
                    <a:pt x="318655" y="1091133"/>
                  </a:lnTo>
                  <a:lnTo>
                    <a:pt x="332917" y="1094486"/>
                  </a:lnTo>
                  <a:lnTo>
                    <a:pt x="339788" y="1096416"/>
                  </a:lnTo>
                  <a:lnTo>
                    <a:pt x="348627" y="1099578"/>
                  </a:lnTo>
                  <a:lnTo>
                    <a:pt x="542963" y="1180033"/>
                  </a:lnTo>
                  <a:lnTo>
                    <a:pt x="591858" y="1199299"/>
                  </a:lnTo>
                  <a:lnTo>
                    <a:pt x="642874" y="1218730"/>
                  </a:lnTo>
                  <a:lnTo>
                    <a:pt x="695490" y="1237932"/>
                  </a:lnTo>
                  <a:lnTo>
                    <a:pt x="749185" y="1256525"/>
                  </a:lnTo>
                  <a:lnTo>
                    <a:pt x="803427" y="1274127"/>
                  </a:lnTo>
                  <a:lnTo>
                    <a:pt x="857707" y="1290345"/>
                  </a:lnTo>
                  <a:lnTo>
                    <a:pt x="911491" y="1304785"/>
                  </a:lnTo>
                  <a:lnTo>
                    <a:pt x="964260" y="1317066"/>
                  </a:lnTo>
                  <a:lnTo>
                    <a:pt x="1015492" y="1326819"/>
                  </a:lnTo>
                  <a:lnTo>
                    <a:pt x="1064653" y="1333639"/>
                  </a:lnTo>
                  <a:lnTo>
                    <a:pt x="1111237" y="1337157"/>
                  </a:lnTo>
                  <a:lnTo>
                    <a:pt x="1176147" y="1338021"/>
                  </a:lnTo>
                  <a:lnTo>
                    <a:pt x="1230731" y="1335049"/>
                  </a:lnTo>
                  <a:lnTo>
                    <a:pt x="1277620" y="1328039"/>
                  </a:lnTo>
                  <a:lnTo>
                    <a:pt x="1319377" y="1316812"/>
                  </a:lnTo>
                  <a:lnTo>
                    <a:pt x="1358620" y="1301203"/>
                  </a:lnTo>
                  <a:lnTo>
                    <a:pt x="1397939" y="1281023"/>
                  </a:lnTo>
                  <a:lnTo>
                    <a:pt x="1439926" y="1256093"/>
                  </a:lnTo>
                  <a:lnTo>
                    <a:pt x="1461058" y="1242733"/>
                  </a:lnTo>
                  <a:lnTo>
                    <a:pt x="1487170" y="1226223"/>
                  </a:lnTo>
                  <a:close/>
                </a:path>
                <a:path w="3980815" h="1338579">
                  <a:moveTo>
                    <a:pt x="1531366" y="1077696"/>
                  </a:moveTo>
                  <a:lnTo>
                    <a:pt x="1513420" y="1047800"/>
                  </a:lnTo>
                  <a:lnTo>
                    <a:pt x="1497926" y="1013218"/>
                  </a:lnTo>
                  <a:lnTo>
                    <a:pt x="1487043" y="974610"/>
                  </a:lnTo>
                  <a:lnTo>
                    <a:pt x="1482940" y="932624"/>
                  </a:lnTo>
                  <a:lnTo>
                    <a:pt x="1482940" y="662813"/>
                  </a:lnTo>
                  <a:lnTo>
                    <a:pt x="1481785" y="409892"/>
                  </a:lnTo>
                  <a:lnTo>
                    <a:pt x="1281137" y="409892"/>
                  </a:lnTo>
                  <a:lnTo>
                    <a:pt x="1302283" y="436448"/>
                  </a:lnTo>
                  <a:lnTo>
                    <a:pt x="1317536" y="476161"/>
                  </a:lnTo>
                  <a:lnTo>
                    <a:pt x="1327302" y="525043"/>
                  </a:lnTo>
                  <a:lnTo>
                    <a:pt x="1331950" y="579120"/>
                  </a:lnTo>
                  <a:lnTo>
                    <a:pt x="1331874" y="634415"/>
                  </a:lnTo>
                  <a:lnTo>
                    <a:pt x="1332255" y="633641"/>
                  </a:lnTo>
                  <a:lnTo>
                    <a:pt x="1332255" y="786015"/>
                  </a:lnTo>
                  <a:lnTo>
                    <a:pt x="1328889" y="843610"/>
                  </a:lnTo>
                  <a:lnTo>
                    <a:pt x="1320076" y="891743"/>
                  </a:lnTo>
                  <a:lnTo>
                    <a:pt x="1305255" y="930440"/>
                  </a:lnTo>
                  <a:lnTo>
                    <a:pt x="1255331" y="979601"/>
                  </a:lnTo>
                  <a:lnTo>
                    <a:pt x="1174661" y="991349"/>
                  </a:lnTo>
                  <a:lnTo>
                    <a:pt x="1128445" y="980998"/>
                  </a:lnTo>
                  <a:lnTo>
                    <a:pt x="1093939" y="958303"/>
                  </a:lnTo>
                  <a:lnTo>
                    <a:pt x="1070330" y="924750"/>
                  </a:lnTo>
                  <a:lnTo>
                    <a:pt x="1056767" y="881799"/>
                  </a:lnTo>
                  <a:lnTo>
                    <a:pt x="1052436" y="830922"/>
                  </a:lnTo>
                  <a:lnTo>
                    <a:pt x="1052817" y="409892"/>
                  </a:lnTo>
                  <a:lnTo>
                    <a:pt x="853325" y="409892"/>
                  </a:lnTo>
                  <a:lnTo>
                    <a:pt x="875563" y="436384"/>
                  </a:lnTo>
                  <a:lnTo>
                    <a:pt x="890778" y="475272"/>
                  </a:lnTo>
                  <a:lnTo>
                    <a:pt x="899871" y="523024"/>
                  </a:lnTo>
                  <a:lnTo>
                    <a:pt x="903744" y="576097"/>
                  </a:lnTo>
                  <a:lnTo>
                    <a:pt x="903287" y="630961"/>
                  </a:lnTo>
                  <a:lnTo>
                    <a:pt x="903287" y="871220"/>
                  </a:lnTo>
                  <a:lnTo>
                    <a:pt x="907669" y="916774"/>
                  </a:lnTo>
                  <a:lnTo>
                    <a:pt x="920318" y="959269"/>
                  </a:lnTo>
                  <a:lnTo>
                    <a:pt x="940485" y="997762"/>
                  </a:lnTo>
                  <a:lnTo>
                    <a:pt x="967435" y="1031303"/>
                  </a:lnTo>
                  <a:lnTo>
                    <a:pt x="1000417" y="1058976"/>
                  </a:lnTo>
                  <a:lnTo>
                    <a:pt x="1038694" y="1079817"/>
                  </a:lnTo>
                  <a:lnTo>
                    <a:pt x="1081519" y="1092898"/>
                  </a:lnTo>
                  <a:lnTo>
                    <a:pt x="1128153" y="1097267"/>
                  </a:lnTo>
                  <a:lnTo>
                    <a:pt x="1142276" y="1096822"/>
                  </a:lnTo>
                  <a:lnTo>
                    <a:pt x="1198727" y="1089825"/>
                  </a:lnTo>
                  <a:lnTo>
                    <a:pt x="1244625" y="1076553"/>
                  </a:lnTo>
                  <a:lnTo>
                    <a:pt x="1285760" y="1057046"/>
                  </a:lnTo>
                  <a:lnTo>
                    <a:pt x="1334731" y="1022959"/>
                  </a:lnTo>
                  <a:lnTo>
                    <a:pt x="1344942" y="1017054"/>
                  </a:lnTo>
                  <a:lnTo>
                    <a:pt x="1351864" y="1017054"/>
                  </a:lnTo>
                  <a:lnTo>
                    <a:pt x="1349171" y="1021283"/>
                  </a:lnTo>
                  <a:lnTo>
                    <a:pt x="1349552" y="1077696"/>
                  </a:lnTo>
                  <a:lnTo>
                    <a:pt x="1531366" y="1077696"/>
                  </a:lnTo>
                  <a:close/>
                </a:path>
                <a:path w="3980815" h="1338579">
                  <a:moveTo>
                    <a:pt x="2121001" y="1077315"/>
                  </a:moveTo>
                  <a:lnTo>
                    <a:pt x="2102700" y="1048232"/>
                  </a:lnTo>
                  <a:lnTo>
                    <a:pt x="2088692" y="1019746"/>
                  </a:lnTo>
                  <a:lnTo>
                    <a:pt x="2086406" y="1015098"/>
                  </a:lnTo>
                  <a:lnTo>
                    <a:pt x="2078850" y="990955"/>
                  </a:lnTo>
                  <a:lnTo>
                    <a:pt x="2074735" y="977849"/>
                  </a:lnTo>
                  <a:lnTo>
                    <a:pt x="2070265" y="936459"/>
                  </a:lnTo>
                  <a:lnTo>
                    <a:pt x="2070163" y="872693"/>
                  </a:lnTo>
                  <a:lnTo>
                    <a:pt x="2069934" y="779983"/>
                  </a:lnTo>
                  <a:lnTo>
                    <a:pt x="2069820" y="717308"/>
                  </a:lnTo>
                  <a:lnTo>
                    <a:pt x="2069922" y="610298"/>
                  </a:lnTo>
                  <a:lnTo>
                    <a:pt x="2061743" y="539800"/>
                  </a:lnTo>
                  <a:lnTo>
                    <a:pt x="2034997" y="476288"/>
                  </a:lnTo>
                  <a:lnTo>
                    <a:pt x="2005507" y="441693"/>
                  </a:lnTo>
                  <a:lnTo>
                    <a:pt x="1968830" y="417664"/>
                  </a:lnTo>
                  <a:lnTo>
                    <a:pt x="1920595" y="400761"/>
                  </a:lnTo>
                  <a:lnTo>
                    <a:pt x="1859241" y="392620"/>
                  </a:lnTo>
                  <a:lnTo>
                    <a:pt x="1794700" y="395986"/>
                  </a:lnTo>
                  <a:lnTo>
                    <a:pt x="1736763" y="409689"/>
                  </a:lnTo>
                  <a:lnTo>
                    <a:pt x="1687182" y="429374"/>
                  </a:lnTo>
                  <a:lnTo>
                    <a:pt x="1647698" y="450646"/>
                  </a:lnTo>
                  <a:lnTo>
                    <a:pt x="1605940" y="480517"/>
                  </a:lnTo>
                  <a:lnTo>
                    <a:pt x="1585683" y="513537"/>
                  </a:lnTo>
                  <a:lnTo>
                    <a:pt x="1589239" y="543788"/>
                  </a:lnTo>
                  <a:lnTo>
                    <a:pt x="1611337" y="564108"/>
                  </a:lnTo>
                  <a:lnTo>
                    <a:pt x="1646707" y="567283"/>
                  </a:lnTo>
                  <a:lnTo>
                    <a:pt x="1690116" y="546138"/>
                  </a:lnTo>
                  <a:lnTo>
                    <a:pt x="1706321" y="531774"/>
                  </a:lnTo>
                  <a:lnTo>
                    <a:pt x="1738210" y="507187"/>
                  </a:lnTo>
                  <a:lnTo>
                    <a:pt x="1779676" y="484619"/>
                  </a:lnTo>
                  <a:lnTo>
                    <a:pt x="1824647" y="476288"/>
                  </a:lnTo>
                  <a:lnTo>
                    <a:pt x="1876361" y="488238"/>
                  </a:lnTo>
                  <a:lnTo>
                    <a:pt x="1909165" y="511746"/>
                  </a:lnTo>
                  <a:lnTo>
                    <a:pt x="1926323" y="540359"/>
                  </a:lnTo>
                  <a:lnTo>
                    <a:pt x="1931123" y="567639"/>
                  </a:lnTo>
                  <a:lnTo>
                    <a:pt x="1931123" y="717308"/>
                  </a:lnTo>
                  <a:lnTo>
                    <a:pt x="1930349" y="827468"/>
                  </a:lnTo>
                  <a:lnTo>
                    <a:pt x="1922322" y="875715"/>
                  </a:lnTo>
                  <a:lnTo>
                    <a:pt x="1902256" y="920445"/>
                  </a:lnTo>
                  <a:lnTo>
                    <a:pt x="1872068" y="957389"/>
                  </a:lnTo>
                  <a:lnTo>
                    <a:pt x="1833651" y="982319"/>
                  </a:lnTo>
                  <a:lnTo>
                    <a:pt x="1788896" y="990955"/>
                  </a:lnTo>
                  <a:lnTo>
                    <a:pt x="1754822" y="986028"/>
                  </a:lnTo>
                  <a:lnTo>
                    <a:pt x="1729562" y="971384"/>
                  </a:lnTo>
                  <a:lnTo>
                    <a:pt x="1713611" y="945515"/>
                  </a:lnTo>
                  <a:lnTo>
                    <a:pt x="1707413" y="906907"/>
                  </a:lnTo>
                  <a:lnTo>
                    <a:pt x="1713725" y="872693"/>
                  </a:lnTo>
                  <a:lnTo>
                    <a:pt x="1764474" y="809498"/>
                  </a:lnTo>
                  <a:lnTo>
                    <a:pt x="1807222" y="779983"/>
                  </a:lnTo>
                  <a:lnTo>
                    <a:pt x="1860397" y="751471"/>
                  </a:lnTo>
                  <a:lnTo>
                    <a:pt x="1931123" y="717308"/>
                  </a:lnTo>
                  <a:lnTo>
                    <a:pt x="1931123" y="567639"/>
                  </a:lnTo>
                  <a:lnTo>
                    <a:pt x="1906905" y="632307"/>
                  </a:lnTo>
                  <a:lnTo>
                    <a:pt x="1872310" y="657339"/>
                  </a:lnTo>
                  <a:lnTo>
                    <a:pt x="1818119" y="684314"/>
                  </a:lnTo>
                  <a:lnTo>
                    <a:pt x="1782610" y="699719"/>
                  </a:lnTo>
                  <a:lnTo>
                    <a:pt x="1745081" y="715327"/>
                  </a:lnTo>
                  <a:lnTo>
                    <a:pt x="1707172" y="732358"/>
                  </a:lnTo>
                  <a:lnTo>
                    <a:pt x="1670494" y="752043"/>
                  </a:lnTo>
                  <a:lnTo>
                    <a:pt x="1636661" y="775639"/>
                  </a:lnTo>
                  <a:lnTo>
                    <a:pt x="1607337" y="804367"/>
                  </a:lnTo>
                  <a:lnTo>
                    <a:pt x="1584109" y="839470"/>
                  </a:lnTo>
                  <a:lnTo>
                    <a:pt x="1568627" y="882192"/>
                  </a:lnTo>
                  <a:lnTo>
                    <a:pt x="1562506" y="933780"/>
                  </a:lnTo>
                  <a:lnTo>
                    <a:pt x="1568526" y="983195"/>
                  </a:lnTo>
                  <a:lnTo>
                    <a:pt x="1587271" y="1023924"/>
                  </a:lnTo>
                  <a:lnTo>
                    <a:pt x="1616849" y="1055827"/>
                  </a:lnTo>
                  <a:lnTo>
                    <a:pt x="1655356" y="1078763"/>
                  </a:lnTo>
                  <a:lnTo>
                    <a:pt x="1700911" y="1092619"/>
                  </a:lnTo>
                  <a:lnTo>
                    <a:pt x="1751622" y="1097267"/>
                  </a:lnTo>
                  <a:lnTo>
                    <a:pt x="1800898" y="1089977"/>
                  </a:lnTo>
                  <a:lnTo>
                    <a:pt x="1844344" y="1073759"/>
                  </a:lnTo>
                  <a:lnTo>
                    <a:pt x="1875828" y="1057122"/>
                  </a:lnTo>
                  <a:lnTo>
                    <a:pt x="1889226" y="1048524"/>
                  </a:lnTo>
                  <a:lnTo>
                    <a:pt x="1912531" y="1030973"/>
                  </a:lnTo>
                  <a:lnTo>
                    <a:pt x="1923770" y="1023061"/>
                  </a:lnTo>
                  <a:lnTo>
                    <a:pt x="1930349" y="1019746"/>
                  </a:lnTo>
                  <a:lnTo>
                    <a:pt x="1936889" y="1019746"/>
                  </a:lnTo>
                  <a:lnTo>
                    <a:pt x="1933816" y="1024737"/>
                  </a:lnTo>
                  <a:lnTo>
                    <a:pt x="1934578" y="1035100"/>
                  </a:lnTo>
                  <a:lnTo>
                    <a:pt x="1934578" y="1077696"/>
                  </a:lnTo>
                  <a:lnTo>
                    <a:pt x="2121001" y="1077315"/>
                  </a:lnTo>
                  <a:close/>
                </a:path>
                <a:path w="3980815" h="1338579">
                  <a:moveTo>
                    <a:pt x="2795587" y="1078077"/>
                  </a:moveTo>
                  <a:lnTo>
                    <a:pt x="2776905" y="1044384"/>
                  </a:lnTo>
                  <a:lnTo>
                    <a:pt x="2763164" y="1003909"/>
                  </a:lnTo>
                  <a:lnTo>
                    <a:pt x="2754668" y="960424"/>
                  </a:lnTo>
                  <a:lnTo>
                    <a:pt x="2751772" y="917651"/>
                  </a:lnTo>
                  <a:lnTo>
                    <a:pt x="2751772" y="481279"/>
                  </a:lnTo>
                  <a:lnTo>
                    <a:pt x="2751772" y="423329"/>
                  </a:lnTo>
                  <a:lnTo>
                    <a:pt x="2751772" y="0"/>
                  </a:lnTo>
                  <a:lnTo>
                    <a:pt x="2554973" y="0"/>
                  </a:lnTo>
                  <a:lnTo>
                    <a:pt x="2579662" y="36855"/>
                  </a:lnTo>
                  <a:lnTo>
                    <a:pt x="2593860" y="80848"/>
                  </a:lnTo>
                  <a:lnTo>
                    <a:pt x="2600439" y="129578"/>
                  </a:lnTo>
                  <a:lnTo>
                    <a:pt x="2602280" y="180568"/>
                  </a:lnTo>
                  <a:lnTo>
                    <a:pt x="2602242" y="423329"/>
                  </a:lnTo>
                  <a:lnTo>
                    <a:pt x="2598407" y="422033"/>
                  </a:lnTo>
                  <a:lnTo>
                    <a:pt x="2598407" y="859320"/>
                  </a:lnTo>
                  <a:lnTo>
                    <a:pt x="2590711" y="910412"/>
                  </a:lnTo>
                  <a:lnTo>
                    <a:pt x="2567419" y="951712"/>
                  </a:lnTo>
                  <a:lnTo>
                    <a:pt x="2528189" y="979347"/>
                  </a:lnTo>
                  <a:lnTo>
                    <a:pt x="2472715" y="989431"/>
                  </a:lnTo>
                  <a:lnTo>
                    <a:pt x="2420340" y="983538"/>
                  </a:lnTo>
                  <a:lnTo>
                    <a:pt x="2375789" y="967003"/>
                  </a:lnTo>
                  <a:lnTo>
                    <a:pt x="2338806" y="941514"/>
                  </a:lnTo>
                  <a:lnTo>
                    <a:pt x="2309114" y="908786"/>
                  </a:lnTo>
                  <a:lnTo>
                    <a:pt x="2286470" y="870483"/>
                  </a:lnTo>
                  <a:lnTo>
                    <a:pt x="2270607" y="828319"/>
                  </a:lnTo>
                  <a:lnTo>
                    <a:pt x="2261285" y="783996"/>
                  </a:lnTo>
                  <a:lnTo>
                    <a:pt x="2258225" y="739190"/>
                  </a:lnTo>
                  <a:lnTo>
                    <a:pt x="2261451" y="691222"/>
                  </a:lnTo>
                  <a:lnTo>
                    <a:pt x="2271064" y="646747"/>
                  </a:lnTo>
                  <a:lnTo>
                    <a:pt x="2286939" y="606310"/>
                  </a:lnTo>
                  <a:lnTo>
                    <a:pt x="2308987" y="570522"/>
                  </a:lnTo>
                  <a:lnTo>
                    <a:pt x="2337066" y="539927"/>
                  </a:lnTo>
                  <a:lnTo>
                    <a:pt x="2371090" y="515137"/>
                  </a:lnTo>
                  <a:lnTo>
                    <a:pt x="2410942" y="496709"/>
                  </a:lnTo>
                  <a:lnTo>
                    <a:pt x="2456510" y="485228"/>
                  </a:lnTo>
                  <a:lnTo>
                    <a:pt x="2507691" y="481279"/>
                  </a:lnTo>
                  <a:lnTo>
                    <a:pt x="2553258" y="487324"/>
                  </a:lnTo>
                  <a:lnTo>
                    <a:pt x="2580817" y="505218"/>
                  </a:lnTo>
                  <a:lnTo>
                    <a:pt x="2594394" y="534555"/>
                  </a:lnTo>
                  <a:lnTo>
                    <a:pt x="2598026" y="574929"/>
                  </a:lnTo>
                  <a:lnTo>
                    <a:pt x="2598026" y="859320"/>
                  </a:lnTo>
                  <a:lnTo>
                    <a:pt x="2598407" y="859320"/>
                  </a:lnTo>
                  <a:lnTo>
                    <a:pt x="2598407" y="422033"/>
                  </a:lnTo>
                  <a:lnTo>
                    <a:pt x="2572080" y="413105"/>
                  </a:lnTo>
                  <a:lnTo>
                    <a:pt x="2557386" y="408597"/>
                  </a:lnTo>
                  <a:lnTo>
                    <a:pt x="2539593" y="403758"/>
                  </a:lnTo>
                  <a:lnTo>
                    <a:pt x="2488577" y="393865"/>
                  </a:lnTo>
                  <a:lnTo>
                    <a:pt x="2440457" y="390906"/>
                  </a:lnTo>
                  <a:lnTo>
                    <a:pt x="2395321" y="394423"/>
                  </a:lnTo>
                  <a:lnTo>
                    <a:pt x="2353259" y="403961"/>
                  </a:lnTo>
                  <a:lnTo>
                    <a:pt x="2314359" y="419074"/>
                  </a:lnTo>
                  <a:lnTo>
                    <a:pt x="2278735" y="439293"/>
                  </a:lnTo>
                  <a:lnTo>
                    <a:pt x="2246465" y="464172"/>
                  </a:lnTo>
                  <a:lnTo>
                    <a:pt x="2217636" y="493242"/>
                  </a:lnTo>
                  <a:lnTo>
                    <a:pt x="2192350" y="526059"/>
                  </a:lnTo>
                  <a:lnTo>
                    <a:pt x="2170709" y="562165"/>
                  </a:lnTo>
                  <a:lnTo>
                    <a:pt x="2152789" y="601091"/>
                  </a:lnTo>
                  <a:lnTo>
                    <a:pt x="2138680" y="642404"/>
                  </a:lnTo>
                  <a:lnTo>
                    <a:pt x="2128494" y="685634"/>
                  </a:lnTo>
                  <a:lnTo>
                    <a:pt x="2122322" y="730326"/>
                  </a:lnTo>
                  <a:lnTo>
                    <a:pt x="2120239" y="776033"/>
                  </a:lnTo>
                  <a:lnTo>
                    <a:pt x="2123046" y="821728"/>
                  </a:lnTo>
                  <a:lnTo>
                    <a:pt x="2131466" y="867346"/>
                  </a:lnTo>
                  <a:lnTo>
                    <a:pt x="2145474" y="911771"/>
                  </a:lnTo>
                  <a:lnTo>
                    <a:pt x="2165058" y="953897"/>
                  </a:lnTo>
                  <a:lnTo>
                    <a:pt x="2190191" y="992593"/>
                  </a:lnTo>
                  <a:lnTo>
                    <a:pt x="2220861" y="1026756"/>
                  </a:lnTo>
                  <a:lnTo>
                    <a:pt x="2257056" y="1055255"/>
                  </a:lnTo>
                  <a:lnTo>
                    <a:pt x="2298738" y="1077010"/>
                  </a:lnTo>
                  <a:lnTo>
                    <a:pt x="2345906" y="1090866"/>
                  </a:lnTo>
                  <a:lnTo>
                    <a:pt x="2398522" y="1095743"/>
                  </a:lnTo>
                  <a:lnTo>
                    <a:pt x="2472956" y="1087551"/>
                  </a:lnTo>
                  <a:lnTo>
                    <a:pt x="2527122" y="1068044"/>
                  </a:lnTo>
                  <a:lnTo>
                    <a:pt x="2563965" y="1044752"/>
                  </a:lnTo>
                  <a:lnTo>
                    <a:pt x="2586482" y="1025245"/>
                  </a:lnTo>
                  <a:lnTo>
                    <a:pt x="2597632" y="1017054"/>
                  </a:lnTo>
                  <a:lnTo>
                    <a:pt x="2601861" y="1017054"/>
                  </a:lnTo>
                  <a:lnTo>
                    <a:pt x="2601582" y="1025245"/>
                  </a:lnTo>
                  <a:lnTo>
                    <a:pt x="2601480" y="1077696"/>
                  </a:lnTo>
                  <a:lnTo>
                    <a:pt x="2795587" y="1078077"/>
                  </a:lnTo>
                  <a:close/>
                </a:path>
                <a:path w="3980815" h="1338579">
                  <a:moveTo>
                    <a:pt x="3980484" y="788314"/>
                  </a:moveTo>
                  <a:lnTo>
                    <a:pt x="3980256" y="778891"/>
                  </a:lnTo>
                  <a:lnTo>
                    <a:pt x="3979773" y="767397"/>
                  </a:lnTo>
                  <a:lnTo>
                    <a:pt x="3978872" y="755904"/>
                  </a:lnTo>
                  <a:lnTo>
                    <a:pt x="3977335" y="744562"/>
                  </a:lnTo>
                  <a:lnTo>
                    <a:pt x="3649014" y="744562"/>
                  </a:lnTo>
                  <a:lnTo>
                    <a:pt x="3590391" y="832840"/>
                  </a:lnTo>
                  <a:lnTo>
                    <a:pt x="3872915" y="832840"/>
                  </a:lnTo>
                  <a:lnTo>
                    <a:pt x="3858183" y="873264"/>
                  </a:lnTo>
                  <a:lnTo>
                    <a:pt x="3835006" y="909510"/>
                  </a:lnTo>
                  <a:lnTo>
                    <a:pt x="3804564" y="940054"/>
                  </a:lnTo>
                  <a:lnTo>
                    <a:pt x="3768064" y="963409"/>
                  </a:lnTo>
                  <a:lnTo>
                    <a:pt x="3726700" y="978065"/>
                  </a:lnTo>
                  <a:lnTo>
                    <a:pt x="3681679" y="982522"/>
                  </a:lnTo>
                  <a:lnTo>
                    <a:pt x="3636060" y="976617"/>
                  </a:lnTo>
                  <a:lnTo>
                    <a:pt x="3594620" y="961859"/>
                  </a:lnTo>
                  <a:lnTo>
                    <a:pt x="3558387" y="939215"/>
                  </a:lnTo>
                  <a:lnTo>
                    <a:pt x="3528403" y="909650"/>
                  </a:lnTo>
                  <a:lnTo>
                    <a:pt x="3505695" y="874128"/>
                  </a:lnTo>
                  <a:lnTo>
                    <a:pt x="3491319" y="833615"/>
                  </a:lnTo>
                  <a:lnTo>
                    <a:pt x="3486416" y="790232"/>
                  </a:lnTo>
                  <a:lnTo>
                    <a:pt x="3486378" y="788314"/>
                  </a:lnTo>
                  <a:lnTo>
                    <a:pt x="3491306" y="744562"/>
                  </a:lnTo>
                  <a:lnTo>
                    <a:pt x="3505555" y="703186"/>
                  </a:lnTo>
                  <a:lnTo>
                    <a:pt x="3528022" y="666915"/>
                  </a:lnTo>
                  <a:lnTo>
                    <a:pt x="3557816" y="636663"/>
                  </a:lnTo>
                  <a:lnTo>
                    <a:pt x="3593973" y="613600"/>
                  </a:lnTo>
                  <a:lnTo>
                    <a:pt x="3635578" y="598893"/>
                  </a:lnTo>
                  <a:lnTo>
                    <a:pt x="3647402" y="597573"/>
                  </a:lnTo>
                  <a:lnTo>
                    <a:pt x="3681679" y="593737"/>
                  </a:lnTo>
                  <a:lnTo>
                    <a:pt x="3730815" y="599668"/>
                  </a:lnTo>
                  <a:lnTo>
                    <a:pt x="3775125" y="616521"/>
                  </a:lnTo>
                  <a:lnTo>
                    <a:pt x="3813327" y="642886"/>
                  </a:lnTo>
                  <a:lnTo>
                    <a:pt x="3844099" y="677341"/>
                  </a:lnTo>
                  <a:lnTo>
                    <a:pt x="3866184" y="718464"/>
                  </a:lnTo>
                  <a:lnTo>
                    <a:pt x="3973804" y="718464"/>
                  </a:lnTo>
                  <a:lnTo>
                    <a:pt x="3955300" y="664298"/>
                  </a:lnTo>
                  <a:lnTo>
                    <a:pt x="3927805" y="616470"/>
                  </a:lnTo>
                  <a:lnTo>
                    <a:pt x="3907879" y="593737"/>
                  </a:lnTo>
                  <a:lnTo>
                    <a:pt x="3892321" y="575983"/>
                  </a:lnTo>
                  <a:lnTo>
                    <a:pt x="3849852" y="543839"/>
                  </a:lnTo>
                  <a:lnTo>
                    <a:pt x="3887711" y="514413"/>
                  </a:lnTo>
                  <a:lnTo>
                    <a:pt x="3904653" y="495477"/>
                  </a:lnTo>
                  <a:lnTo>
                    <a:pt x="3944023" y="439064"/>
                  </a:lnTo>
                  <a:lnTo>
                    <a:pt x="3962031" y="394665"/>
                  </a:lnTo>
                  <a:lnTo>
                    <a:pt x="3972991" y="346824"/>
                  </a:lnTo>
                  <a:lnTo>
                    <a:pt x="3976687" y="296291"/>
                  </a:lnTo>
                  <a:lnTo>
                    <a:pt x="3972915" y="248462"/>
                  </a:lnTo>
                  <a:lnTo>
                    <a:pt x="3961650" y="203022"/>
                  </a:lnTo>
                  <a:lnTo>
                    <a:pt x="3943553" y="160604"/>
                  </a:lnTo>
                  <a:lnTo>
                    <a:pt x="3919283" y="121805"/>
                  </a:lnTo>
                  <a:lnTo>
                    <a:pt x="3903688" y="103733"/>
                  </a:lnTo>
                  <a:lnTo>
                    <a:pt x="3889489" y="87261"/>
                  </a:lnTo>
                  <a:lnTo>
                    <a:pt x="3875798" y="75552"/>
                  </a:lnTo>
                  <a:lnTo>
                    <a:pt x="3875798" y="293992"/>
                  </a:lnTo>
                  <a:lnTo>
                    <a:pt x="3870655" y="339483"/>
                  </a:lnTo>
                  <a:lnTo>
                    <a:pt x="3855999" y="381673"/>
                  </a:lnTo>
                  <a:lnTo>
                    <a:pt x="3832999" y="419176"/>
                  </a:lnTo>
                  <a:lnTo>
                    <a:pt x="3802811" y="450659"/>
                  </a:lnTo>
                  <a:lnTo>
                    <a:pt x="3766604" y="474764"/>
                  </a:lnTo>
                  <a:lnTo>
                    <a:pt x="3725519" y="490156"/>
                  </a:lnTo>
                  <a:lnTo>
                    <a:pt x="3680726" y="495477"/>
                  </a:lnTo>
                  <a:lnTo>
                    <a:pt x="3658628" y="492798"/>
                  </a:lnTo>
                  <a:lnTo>
                    <a:pt x="3594455" y="474535"/>
                  </a:lnTo>
                  <a:lnTo>
                    <a:pt x="3557867" y="450380"/>
                  </a:lnTo>
                  <a:lnTo>
                    <a:pt x="3527272" y="418896"/>
                  </a:lnTo>
                  <a:lnTo>
                    <a:pt x="3503892" y="381431"/>
                  </a:lnTo>
                  <a:lnTo>
                    <a:pt x="3488969" y="339344"/>
                  </a:lnTo>
                  <a:lnTo>
                    <a:pt x="3483724" y="293992"/>
                  </a:lnTo>
                  <a:lnTo>
                    <a:pt x="3487166" y="259435"/>
                  </a:lnTo>
                  <a:lnTo>
                    <a:pt x="3496614" y="228028"/>
                  </a:lnTo>
                  <a:lnTo>
                    <a:pt x="3511473" y="199263"/>
                  </a:lnTo>
                  <a:lnTo>
                    <a:pt x="3531133" y="172707"/>
                  </a:lnTo>
                  <a:lnTo>
                    <a:pt x="3653815" y="343877"/>
                  </a:lnTo>
                  <a:lnTo>
                    <a:pt x="3768166" y="343877"/>
                  </a:lnTo>
                  <a:lnTo>
                    <a:pt x="3648138" y="172707"/>
                  </a:lnTo>
                  <a:lnTo>
                    <a:pt x="3616388" y="127419"/>
                  </a:lnTo>
                  <a:lnTo>
                    <a:pt x="3609924" y="118211"/>
                  </a:lnTo>
                  <a:lnTo>
                    <a:pt x="3659378" y="104889"/>
                  </a:lnTo>
                  <a:lnTo>
                    <a:pt x="3705225" y="103733"/>
                  </a:lnTo>
                  <a:lnTo>
                    <a:pt x="3746906" y="113030"/>
                  </a:lnTo>
                  <a:lnTo>
                    <a:pt x="3783812" y="131114"/>
                  </a:lnTo>
                  <a:lnTo>
                    <a:pt x="3815334" y="156273"/>
                  </a:lnTo>
                  <a:lnTo>
                    <a:pt x="3840886" y="186842"/>
                  </a:lnTo>
                  <a:lnTo>
                    <a:pt x="3859885" y="221107"/>
                  </a:lnTo>
                  <a:lnTo>
                    <a:pt x="3871722" y="257378"/>
                  </a:lnTo>
                  <a:lnTo>
                    <a:pt x="3875798" y="293992"/>
                  </a:lnTo>
                  <a:lnTo>
                    <a:pt x="3875798" y="75552"/>
                  </a:lnTo>
                  <a:lnTo>
                    <a:pt x="3815969" y="33413"/>
                  </a:lnTo>
                  <a:lnTo>
                    <a:pt x="3773551" y="15341"/>
                  </a:lnTo>
                  <a:lnTo>
                    <a:pt x="3728250" y="4000"/>
                  </a:lnTo>
                  <a:lnTo>
                    <a:pt x="3680726" y="0"/>
                  </a:lnTo>
                  <a:lnTo>
                    <a:pt x="3648583" y="1384"/>
                  </a:lnTo>
                  <a:lnTo>
                    <a:pt x="3615055" y="6184"/>
                  </a:lnTo>
                  <a:lnTo>
                    <a:pt x="3581527" y="15379"/>
                  </a:lnTo>
                  <a:lnTo>
                    <a:pt x="3549396" y="29933"/>
                  </a:lnTo>
                  <a:lnTo>
                    <a:pt x="3531133" y="5372"/>
                  </a:lnTo>
                  <a:lnTo>
                    <a:pt x="3414534" y="5372"/>
                  </a:lnTo>
                  <a:lnTo>
                    <a:pt x="3470910" y="85585"/>
                  </a:lnTo>
                  <a:lnTo>
                    <a:pt x="3460331" y="94716"/>
                  </a:lnTo>
                  <a:lnTo>
                    <a:pt x="3450564" y="104889"/>
                  </a:lnTo>
                  <a:lnTo>
                    <a:pt x="3441814" y="115697"/>
                  </a:lnTo>
                  <a:lnTo>
                    <a:pt x="3433762" y="127419"/>
                  </a:lnTo>
                  <a:lnTo>
                    <a:pt x="3414141" y="102857"/>
                  </a:lnTo>
                  <a:lnTo>
                    <a:pt x="3404654" y="90970"/>
                  </a:lnTo>
                  <a:lnTo>
                    <a:pt x="3386353" y="74968"/>
                  </a:lnTo>
                  <a:lnTo>
                    <a:pt x="3386353" y="791006"/>
                  </a:lnTo>
                  <a:lnTo>
                    <a:pt x="3382530" y="827290"/>
                  </a:lnTo>
                  <a:lnTo>
                    <a:pt x="3372180" y="861669"/>
                  </a:lnTo>
                  <a:lnTo>
                    <a:pt x="3356889" y="891222"/>
                  </a:lnTo>
                  <a:lnTo>
                    <a:pt x="3338296" y="913053"/>
                  </a:lnTo>
                  <a:lnTo>
                    <a:pt x="3215297" y="744181"/>
                  </a:lnTo>
                  <a:lnTo>
                    <a:pt x="3099663" y="744181"/>
                  </a:lnTo>
                  <a:lnTo>
                    <a:pt x="3260788" y="968311"/>
                  </a:lnTo>
                  <a:lnTo>
                    <a:pt x="3203664" y="983056"/>
                  </a:lnTo>
                  <a:lnTo>
                    <a:pt x="3184868" y="984046"/>
                  </a:lnTo>
                  <a:lnTo>
                    <a:pt x="3140811" y="978509"/>
                  </a:lnTo>
                  <a:lnTo>
                    <a:pt x="3100527" y="963904"/>
                  </a:lnTo>
                  <a:lnTo>
                    <a:pt x="3065107" y="941260"/>
                  </a:lnTo>
                  <a:lnTo>
                    <a:pt x="3035681" y="911618"/>
                  </a:lnTo>
                  <a:lnTo>
                    <a:pt x="3013329" y="876007"/>
                  </a:lnTo>
                  <a:lnTo>
                    <a:pt x="2999155" y="835456"/>
                  </a:lnTo>
                  <a:lnTo>
                    <a:pt x="2994279" y="791006"/>
                  </a:lnTo>
                  <a:lnTo>
                    <a:pt x="2999448" y="746429"/>
                  </a:lnTo>
                  <a:lnTo>
                    <a:pt x="3013913" y="705827"/>
                  </a:lnTo>
                  <a:lnTo>
                    <a:pt x="3036532" y="670204"/>
                  </a:lnTo>
                  <a:lnTo>
                    <a:pt x="3066161" y="640549"/>
                  </a:lnTo>
                  <a:lnTo>
                    <a:pt x="3101683" y="617893"/>
                  </a:lnTo>
                  <a:lnTo>
                    <a:pt x="3141954" y="603224"/>
                  </a:lnTo>
                  <a:lnTo>
                    <a:pt x="3185833" y="597573"/>
                  </a:lnTo>
                  <a:lnTo>
                    <a:pt x="3230943" y="602018"/>
                  </a:lnTo>
                  <a:lnTo>
                    <a:pt x="3272853" y="616216"/>
                  </a:lnTo>
                  <a:lnTo>
                    <a:pt x="3310178" y="638937"/>
                  </a:lnTo>
                  <a:lnTo>
                    <a:pt x="3341547" y="668985"/>
                  </a:lnTo>
                  <a:lnTo>
                    <a:pt x="3365614" y="705154"/>
                  </a:lnTo>
                  <a:lnTo>
                    <a:pt x="3381006" y="746226"/>
                  </a:lnTo>
                  <a:lnTo>
                    <a:pt x="3386353" y="791006"/>
                  </a:lnTo>
                  <a:lnTo>
                    <a:pt x="3386353" y="74968"/>
                  </a:lnTo>
                  <a:lnTo>
                    <a:pt x="3329178" y="35598"/>
                  </a:lnTo>
                  <a:lnTo>
                    <a:pt x="3284588" y="17564"/>
                  </a:lnTo>
                  <a:lnTo>
                    <a:pt x="3236607" y="6578"/>
                  </a:lnTo>
                  <a:lnTo>
                    <a:pt x="3186150" y="3073"/>
                  </a:lnTo>
                  <a:lnTo>
                    <a:pt x="3139249" y="7594"/>
                  </a:lnTo>
                  <a:lnTo>
                    <a:pt x="3094799" y="19735"/>
                  </a:lnTo>
                  <a:lnTo>
                    <a:pt x="3053372" y="38658"/>
                  </a:lnTo>
                  <a:lnTo>
                    <a:pt x="3015526" y="63576"/>
                  </a:lnTo>
                  <a:lnTo>
                    <a:pt x="2981820" y="93687"/>
                  </a:lnTo>
                  <a:lnTo>
                    <a:pt x="2952788" y="128193"/>
                  </a:lnTo>
                  <a:lnTo>
                    <a:pt x="2929013" y="166281"/>
                  </a:lnTo>
                  <a:lnTo>
                    <a:pt x="2911043" y="207137"/>
                  </a:lnTo>
                  <a:lnTo>
                    <a:pt x="2899448" y="249974"/>
                  </a:lnTo>
                  <a:lnTo>
                    <a:pt x="2894761" y="293992"/>
                  </a:lnTo>
                  <a:lnTo>
                    <a:pt x="2894990" y="306260"/>
                  </a:lnTo>
                  <a:lnTo>
                    <a:pt x="2896057" y="319024"/>
                  </a:lnTo>
                  <a:lnTo>
                    <a:pt x="2897619" y="331660"/>
                  </a:lnTo>
                  <a:lnTo>
                    <a:pt x="2899372" y="343496"/>
                  </a:lnTo>
                  <a:lnTo>
                    <a:pt x="3219780" y="343496"/>
                  </a:lnTo>
                  <a:lnTo>
                    <a:pt x="3280651" y="253682"/>
                  </a:lnTo>
                  <a:lnTo>
                    <a:pt x="3000692" y="253682"/>
                  </a:lnTo>
                  <a:lnTo>
                    <a:pt x="3019145" y="205435"/>
                  </a:lnTo>
                  <a:lnTo>
                    <a:pt x="3048508" y="164236"/>
                  </a:lnTo>
                  <a:lnTo>
                    <a:pt x="3087217" y="132080"/>
                  </a:lnTo>
                  <a:lnTo>
                    <a:pt x="3133725" y="110947"/>
                  </a:lnTo>
                  <a:lnTo>
                    <a:pt x="3186468" y="102857"/>
                  </a:lnTo>
                  <a:lnTo>
                    <a:pt x="3229991" y="107340"/>
                  </a:lnTo>
                  <a:lnTo>
                    <a:pt x="3271075" y="121386"/>
                  </a:lnTo>
                  <a:lnTo>
                    <a:pt x="3308185" y="143840"/>
                  </a:lnTo>
                  <a:lnTo>
                    <a:pt x="3339769" y="173609"/>
                  </a:lnTo>
                  <a:lnTo>
                    <a:pt x="3364255" y="209562"/>
                  </a:lnTo>
                  <a:lnTo>
                    <a:pt x="3380079" y="250571"/>
                  </a:lnTo>
                  <a:lnTo>
                    <a:pt x="3385515" y="293992"/>
                  </a:lnTo>
                  <a:lnTo>
                    <a:pt x="3385616" y="296291"/>
                  </a:lnTo>
                  <a:lnTo>
                    <a:pt x="3380422" y="340791"/>
                  </a:lnTo>
                  <a:lnTo>
                    <a:pt x="3365360" y="382371"/>
                  </a:lnTo>
                  <a:lnTo>
                    <a:pt x="3341738" y="419049"/>
                  </a:lnTo>
                  <a:lnTo>
                    <a:pt x="3310763" y="449630"/>
                  </a:lnTo>
                  <a:lnTo>
                    <a:pt x="3273641" y="472922"/>
                  </a:lnTo>
                  <a:lnTo>
                    <a:pt x="3231604" y="487705"/>
                  </a:lnTo>
                  <a:lnTo>
                    <a:pt x="3185833" y="492798"/>
                  </a:lnTo>
                  <a:lnTo>
                    <a:pt x="3137382" y="486943"/>
                  </a:lnTo>
                  <a:lnTo>
                    <a:pt x="3094621" y="470496"/>
                  </a:lnTo>
                  <a:lnTo>
                    <a:pt x="3058134" y="445122"/>
                  </a:lnTo>
                  <a:lnTo>
                    <a:pt x="3028454" y="412470"/>
                  </a:lnTo>
                  <a:lnTo>
                    <a:pt x="3006140" y="374205"/>
                  </a:lnTo>
                  <a:lnTo>
                    <a:pt x="2904375" y="374205"/>
                  </a:lnTo>
                  <a:lnTo>
                    <a:pt x="2925203" y="430504"/>
                  </a:lnTo>
                  <a:lnTo>
                    <a:pt x="2952597" y="477532"/>
                  </a:lnTo>
                  <a:lnTo>
                    <a:pt x="2986595" y="515493"/>
                  </a:lnTo>
                  <a:lnTo>
                    <a:pt x="3027273" y="544601"/>
                  </a:lnTo>
                  <a:lnTo>
                    <a:pt x="2989643" y="573341"/>
                  </a:lnTo>
                  <a:lnTo>
                    <a:pt x="2957131" y="607707"/>
                  </a:lnTo>
                  <a:lnTo>
                    <a:pt x="2930499" y="647026"/>
                  </a:lnTo>
                  <a:lnTo>
                    <a:pt x="2910522" y="690676"/>
                  </a:lnTo>
                  <a:lnTo>
                    <a:pt x="2897962" y="737984"/>
                  </a:lnTo>
                  <a:lnTo>
                    <a:pt x="2893606" y="788314"/>
                  </a:lnTo>
                  <a:lnTo>
                    <a:pt x="2897238" y="835710"/>
                  </a:lnTo>
                  <a:lnTo>
                    <a:pt x="2907982" y="880757"/>
                  </a:lnTo>
                  <a:lnTo>
                    <a:pt x="2925280" y="922832"/>
                  </a:lnTo>
                  <a:lnTo>
                    <a:pt x="2948571" y="961326"/>
                  </a:lnTo>
                  <a:lnTo>
                    <a:pt x="2977273" y="995616"/>
                  </a:lnTo>
                  <a:lnTo>
                    <a:pt x="3010839" y="1025080"/>
                  </a:lnTo>
                  <a:lnTo>
                    <a:pt x="3048685" y="1049096"/>
                  </a:lnTo>
                  <a:lnTo>
                    <a:pt x="3090253" y="1067054"/>
                  </a:lnTo>
                  <a:lnTo>
                    <a:pt x="3134982" y="1078331"/>
                  </a:lnTo>
                  <a:lnTo>
                    <a:pt x="3182302" y="1082306"/>
                  </a:lnTo>
                  <a:lnTo>
                    <a:pt x="3216529" y="1080909"/>
                  </a:lnTo>
                  <a:lnTo>
                    <a:pt x="3253816" y="1076020"/>
                  </a:lnTo>
                  <a:lnTo>
                    <a:pt x="3290506" y="1066596"/>
                  </a:lnTo>
                  <a:lnTo>
                    <a:pt x="3322929" y="1051598"/>
                  </a:lnTo>
                  <a:lnTo>
                    <a:pt x="3340544" y="1077696"/>
                  </a:lnTo>
                  <a:lnTo>
                    <a:pt x="3455860" y="1077696"/>
                  </a:lnTo>
                  <a:lnTo>
                    <a:pt x="3437966" y="1051598"/>
                  </a:lnTo>
                  <a:lnTo>
                    <a:pt x="3401403" y="998258"/>
                  </a:lnTo>
                  <a:lnTo>
                    <a:pt x="3430003" y="963904"/>
                  </a:lnTo>
                  <a:lnTo>
                    <a:pt x="3437598" y="951814"/>
                  </a:lnTo>
                  <a:lnTo>
                    <a:pt x="3466808" y="988301"/>
                  </a:lnTo>
                  <a:lnTo>
                    <a:pt x="3501669" y="1019492"/>
                  </a:lnTo>
                  <a:lnTo>
                    <a:pt x="3541420" y="1044790"/>
                  </a:lnTo>
                  <a:lnTo>
                    <a:pt x="3585260" y="1063625"/>
                  </a:lnTo>
                  <a:lnTo>
                    <a:pt x="3632377" y="1075423"/>
                  </a:lnTo>
                  <a:lnTo>
                    <a:pt x="3681996" y="1079614"/>
                  </a:lnTo>
                  <a:lnTo>
                    <a:pt x="3729342" y="1075842"/>
                  </a:lnTo>
                  <a:lnTo>
                    <a:pt x="3774643" y="1064704"/>
                  </a:lnTo>
                  <a:lnTo>
                    <a:pt x="3817201" y="1046873"/>
                  </a:lnTo>
                  <a:lnTo>
                    <a:pt x="3856317" y="1023023"/>
                  </a:lnTo>
                  <a:lnTo>
                    <a:pt x="3891330" y="993787"/>
                  </a:lnTo>
                  <a:lnTo>
                    <a:pt x="3921531" y="959853"/>
                  </a:lnTo>
                  <a:lnTo>
                    <a:pt x="3946245" y="921867"/>
                  </a:lnTo>
                  <a:lnTo>
                    <a:pt x="3964775" y="880503"/>
                  </a:lnTo>
                  <a:lnTo>
                    <a:pt x="3976433" y="836396"/>
                  </a:lnTo>
                  <a:lnTo>
                    <a:pt x="3980472" y="791006"/>
                  </a:lnTo>
                  <a:lnTo>
                    <a:pt x="3980484" y="788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2157" y="3774207"/>
              <a:ext cx="87766" cy="875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433" y="1647520"/>
            <a:ext cx="9048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Locations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313" y="2013966"/>
            <a:ext cx="2065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0">
                <a:solidFill>
                  <a:srgbClr val="002B5E"/>
                </a:solidFill>
                <a:latin typeface="Arial Unicode MS"/>
                <a:cs typeface="Arial Unicode MS"/>
              </a:rPr>
              <a:t>S</a:t>
            </a:r>
            <a:r>
              <a:rPr dirty="0" sz="1600" spc="-5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600" spc="50">
                <a:solidFill>
                  <a:srgbClr val="002B5E"/>
                </a:solidFill>
                <a:latin typeface="Arial Unicode MS"/>
                <a:cs typeface="Arial Unicode MS"/>
              </a:rPr>
              <a:t>r</a:t>
            </a:r>
            <a:r>
              <a:rPr dirty="0" sz="1600" spc="-5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600" spc="90">
                <a:solidFill>
                  <a:srgbClr val="002B5E"/>
                </a:solidFill>
                <a:latin typeface="Arial Unicode MS"/>
                <a:cs typeface="Arial Unicode MS"/>
              </a:rPr>
              <a:t>t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og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10">
                <a:solidFill>
                  <a:srgbClr val="002B5E"/>
                </a:solidFill>
                <a:latin typeface="Arial Unicode MS"/>
                <a:cs typeface="Arial Unicode MS"/>
              </a:rPr>
              <a:t>S</a:t>
            </a:r>
            <a:r>
              <a:rPr dirty="0" sz="1600" spc="40">
                <a:solidFill>
                  <a:srgbClr val="002B5E"/>
                </a:solidFill>
                <a:latin typeface="Arial Unicode MS"/>
                <a:cs typeface="Arial Unicode MS"/>
              </a:rPr>
              <a:t>pri</a:t>
            </a:r>
            <a:r>
              <a:rPr dirty="0" sz="1600" spc="55">
                <a:solidFill>
                  <a:srgbClr val="002B5E"/>
                </a:solidFill>
                <a:latin typeface="Arial Unicode MS"/>
                <a:cs typeface="Arial Unicode MS"/>
              </a:rPr>
              <a:t>n</a:t>
            </a:r>
            <a:r>
              <a:rPr dirty="0" sz="1600" spc="-60">
                <a:solidFill>
                  <a:srgbClr val="002B5E"/>
                </a:solidFill>
                <a:latin typeface="Arial Unicode MS"/>
                <a:cs typeface="Arial Unicode MS"/>
              </a:rPr>
              <a:t>g</a:t>
            </a:r>
            <a:r>
              <a:rPr dirty="0" sz="1600" spc="-80">
                <a:solidFill>
                  <a:srgbClr val="002B5E"/>
                </a:solidFill>
                <a:latin typeface="Arial Unicode MS"/>
                <a:cs typeface="Arial Unicode MS"/>
              </a:rPr>
              <a:t>s,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25">
                <a:solidFill>
                  <a:srgbClr val="002B5E"/>
                </a:solidFill>
                <a:latin typeface="Arial Unicode MS"/>
                <a:cs typeface="Arial Unicode MS"/>
              </a:rPr>
              <a:t>N</a:t>
            </a:r>
            <a:r>
              <a:rPr dirty="0" sz="1600" spc="-114">
                <a:solidFill>
                  <a:srgbClr val="002B5E"/>
                </a:solidFill>
                <a:latin typeface="Arial Unicode MS"/>
                <a:cs typeface="Arial Unicode MS"/>
              </a:rPr>
              <a:t>Y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–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4913" y="1891436"/>
            <a:ext cx="4123054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8445">
              <a:lnSpc>
                <a:spcPct val="150000"/>
              </a:lnSpc>
              <a:spcBef>
                <a:spcPts val="100"/>
              </a:spcBef>
            </a:pPr>
            <a:r>
              <a:rPr dirty="0" sz="1600" spc="35">
                <a:solidFill>
                  <a:srgbClr val="002B5E"/>
                </a:solidFill>
                <a:latin typeface="Arial Unicode MS"/>
                <a:cs typeface="Arial Unicode MS"/>
              </a:rPr>
              <a:t>1MM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sq.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ft.,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765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employees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Magazines/SIPs,</a:t>
            </a:r>
            <a:r>
              <a:rPr dirty="0" sz="1600" spc="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Catalogs,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Retail,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Premedia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Platemaking,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Premedia,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Web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Offset,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Saddle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70">
                <a:solidFill>
                  <a:srgbClr val="002B5E"/>
                </a:solidFill>
                <a:latin typeface="Arial Unicode MS"/>
                <a:cs typeface="Arial Unicode MS"/>
              </a:rPr>
              <a:t>&amp;</a:t>
            </a:r>
            <a:endParaRPr sz="1600">
              <a:latin typeface="Arial Unicode MS"/>
              <a:cs typeface="Arial Unicode MS"/>
            </a:endParaRPr>
          </a:p>
          <a:p>
            <a:pPr marL="12700" marR="762000">
              <a:lnSpc>
                <a:spcPts val="2880"/>
              </a:lnSpc>
              <a:spcBef>
                <a:spcPts val="254"/>
              </a:spcBef>
            </a:pP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Perfect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Binding,</a:t>
            </a:r>
            <a:r>
              <a:rPr dirty="0" sz="1600" spc="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Co-mail,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30">
                <a:solidFill>
                  <a:srgbClr val="002B5E"/>
                </a:solidFill>
                <a:latin typeface="Arial Unicode MS"/>
                <a:cs typeface="Arial Unicode MS"/>
              </a:rPr>
              <a:t>Distribution </a:t>
            </a:r>
            <a:r>
              <a:rPr dirty="0" sz="1600" spc="-4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5">
                <a:solidFill>
                  <a:srgbClr val="002B5E"/>
                </a:solidFill>
                <a:latin typeface="Arial Unicode MS"/>
                <a:cs typeface="Arial Unicode MS"/>
              </a:rPr>
              <a:t>91M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sq.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ft.,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120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employees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Commercial </a:t>
            </a:r>
            <a:r>
              <a:rPr dirty="0" sz="1600" spc="70">
                <a:solidFill>
                  <a:srgbClr val="002B5E"/>
                </a:solidFill>
                <a:latin typeface="Arial Unicode MS"/>
                <a:cs typeface="Arial Unicode MS"/>
              </a:rPr>
              <a:t>&amp;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Specialty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Products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Premedia,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Digital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70">
                <a:solidFill>
                  <a:srgbClr val="002B5E"/>
                </a:solidFill>
                <a:latin typeface="Arial Unicode MS"/>
                <a:cs typeface="Arial Unicode MS"/>
              </a:rPr>
              <a:t>&amp;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Large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10">
                <a:solidFill>
                  <a:srgbClr val="002B5E"/>
                </a:solidFill>
                <a:latin typeface="Arial Unicode MS"/>
                <a:cs typeface="Arial Unicode MS"/>
              </a:rPr>
              <a:t>Format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Printing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313" y="3477259"/>
            <a:ext cx="1273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Woburn,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MA</a:t>
            </a:r>
            <a:r>
              <a:rPr dirty="0" sz="1600" spc="-6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-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433" y="4818024"/>
            <a:ext cx="16611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50000"/>
              </a:lnSpc>
              <a:spcBef>
                <a:spcPts val="100"/>
              </a:spcBef>
            </a:pP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Tools/Services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Client</a:t>
            </a:r>
            <a:r>
              <a:rPr dirty="0" sz="16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Connect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- </a:t>
            </a:r>
            <a:r>
              <a:rPr dirty="0" sz="1600" spc="-4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Digital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Editions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0">
                <a:solidFill>
                  <a:srgbClr val="002B5E"/>
                </a:solidFill>
                <a:latin typeface="Arial Unicode MS"/>
                <a:cs typeface="Arial Unicode MS"/>
              </a:rPr>
              <a:t>Flow/QR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Codes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4913" y="5306314"/>
            <a:ext cx="3163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>
                <a:solidFill>
                  <a:srgbClr val="002B5E"/>
                </a:solidFill>
                <a:latin typeface="Arial Unicode MS"/>
                <a:cs typeface="Arial Unicode MS"/>
              </a:rPr>
              <a:t>DBL</a:t>
            </a:r>
            <a:r>
              <a:rPr dirty="0" sz="16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Online,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Mail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Bulk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Tracking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1433" y="727328"/>
            <a:ext cx="68243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Deploying</a:t>
            </a:r>
            <a:r>
              <a:rPr dirty="0" sz="3600" spc="-3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for</a:t>
            </a:r>
            <a:r>
              <a:rPr dirty="0" sz="3600" spc="-2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 i="1">
                <a:solidFill>
                  <a:srgbClr val="002B5E"/>
                </a:solidFill>
                <a:latin typeface="Georgia"/>
                <a:cs typeface="Georgia"/>
              </a:rPr>
              <a:t>Cooperative </a:t>
            </a:r>
            <a:r>
              <a:rPr dirty="0" sz="3600" b="0" i="1">
                <a:solidFill>
                  <a:srgbClr val="002B5E"/>
                </a:solidFill>
                <a:latin typeface="Georgia"/>
                <a:cs typeface="Georgia"/>
              </a:rPr>
              <a:t>Living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2581" y="6563969"/>
            <a:ext cx="90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A7A7A7"/>
                </a:solidFill>
                <a:latin typeface="Arial Unicode MS"/>
                <a:cs typeface="Arial Unicode MS"/>
              </a:rPr>
              <a:t>4</a:t>
            </a:r>
            <a:endParaRPr sz="900">
              <a:latin typeface="Arial Unicode MS"/>
              <a:cs typeface="Arial Unicode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8347" y="914400"/>
            <a:ext cx="3055620" cy="2267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8347" y="3477767"/>
            <a:ext cx="3055620" cy="2267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52" y="208788"/>
            <a:ext cx="11436096" cy="6440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27868" y="6546595"/>
            <a:ext cx="1810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r>
              <a:rPr dirty="0" sz="800" spc="2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baseline="-9259" sz="1350" spc="15">
                <a:solidFill>
                  <a:srgbClr val="A7A7A7"/>
                </a:solidFill>
                <a:latin typeface="Arial Unicode MS"/>
                <a:cs typeface="Arial Unicode MS"/>
              </a:rPr>
              <a:t>5</a:t>
            </a:r>
            <a:endParaRPr baseline="-9259" sz="13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9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22581" y="6563969"/>
            <a:ext cx="90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solidFill>
                  <a:srgbClr val="A7A7A7"/>
                </a:solidFill>
                <a:latin typeface="Arial Unicode MS"/>
                <a:cs typeface="Arial Unicode MS"/>
              </a:rPr>
              <a:t>6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694055" marR="5080" indent="-681990">
              <a:lnSpc>
                <a:spcPts val="5940"/>
              </a:lnSpc>
              <a:spcBef>
                <a:spcPts val="844"/>
              </a:spcBef>
            </a:pPr>
            <a:r>
              <a:rPr dirty="0" spc="30"/>
              <a:t>Print</a:t>
            </a:r>
            <a:r>
              <a:rPr dirty="0" spc="-215"/>
              <a:t> </a:t>
            </a:r>
            <a:r>
              <a:rPr dirty="0" spc="-40"/>
              <a:t>Efficiency</a:t>
            </a:r>
            <a:r>
              <a:rPr dirty="0" spc="-235"/>
              <a:t> </a:t>
            </a:r>
            <a:r>
              <a:rPr dirty="0" spc="-175"/>
              <a:t>&amp; </a:t>
            </a:r>
            <a:r>
              <a:rPr dirty="0" spc="-1600"/>
              <a:t> </a:t>
            </a:r>
            <a:r>
              <a:rPr dirty="0" spc="-40"/>
              <a:t>Effectiveness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9517" y="3467252"/>
            <a:ext cx="2685415" cy="141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670" marR="73025">
              <a:lnSpc>
                <a:spcPct val="1419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Connect</a:t>
            </a:r>
            <a:r>
              <a:rPr dirty="0" sz="16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FFFFFF"/>
                </a:solidFill>
                <a:latin typeface="Tahoma"/>
                <a:cs typeface="Tahoma"/>
              </a:rPr>
              <a:t>Offline</a:t>
            </a:r>
            <a:r>
              <a:rPr dirty="0" sz="16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1600" spc="-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Online </a:t>
            </a:r>
            <a:r>
              <a:rPr dirty="0" sz="1600" spc="-4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Content</a:t>
            </a:r>
            <a:endParaRPr sz="1600">
              <a:latin typeface="Tahoma"/>
              <a:cs typeface="Tahoma"/>
            </a:endParaRPr>
          </a:p>
          <a:p>
            <a:pPr algn="ctr" marR="42545">
              <a:lnSpc>
                <a:spcPct val="100000"/>
              </a:lnSpc>
              <a:spcBef>
                <a:spcPts val="815"/>
              </a:spcBef>
            </a:pPr>
            <a:r>
              <a:rPr dirty="0" sz="1600" spc="-10" b="1">
                <a:solidFill>
                  <a:srgbClr val="FFFFFF"/>
                </a:solidFill>
                <a:latin typeface="Tahoma"/>
                <a:cs typeface="Tahoma"/>
              </a:rPr>
              <a:t>Advertising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600" spc="10" b="1">
                <a:solidFill>
                  <a:srgbClr val="FFFFFF"/>
                </a:solidFill>
                <a:latin typeface="Tahoma"/>
                <a:cs typeface="Tahoma"/>
              </a:rPr>
              <a:t>LAMà</a:t>
            </a:r>
            <a:r>
              <a:rPr dirty="0" baseline="26455" sz="1575" spc="15" b="1">
                <a:solidFill>
                  <a:srgbClr val="FFFFFF"/>
                </a:solidFill>
                <a:latin typeface="Tahoma"/>
                <a:cs typeface="Tahoma"/>
              </a:rPr>
              <a:t>®</a:t>
            </a:r>
            <a:r>
              <a:rPr dirty="0" baseline="26455" sz="1575" spc="277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Displays</a:t>
            </a:r>
            <a:r>
              <a:rPr dirty="0" sz="16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dirty="0" sz="1600" spc="-50" b="1">
                <a:solidFill>
                  <a:srgbClr val="FFFFFF"/>
                </a:solidFill>
                <a:latin typeface="Tahoma"/>
                <a:cs typeface="Tahoma"/>
              </a:rPr>
              <a:t>Signage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5968" y="6564458"/>
            <a:ext cx="1609090" cy="1390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3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1523"/>
            <a:ext cx="6096000" cy="6856730"/>
          </a:xfrm>
          <a:custGeom>
            <a:avLst/>
            <a:gdLst/>
            <a:ahLst/>
            <a:cxnLst/>
            <a:rect l="l" t="t" r="r" b="b"/>
            <a:pathLst>
              <a:path w="6096000" h="6856730">
                <a:moveTo>
                  <a:pt x="6096000" y="0"/>
                </a:moveTo>
                <a:lnTo>
                  <a:pt x="0" y="0"/>
                </a:lnTo>
                <a:lnTo>
                  <a:pt x="0" y="6856476"/>
                </a:lnTo>
                <a:lnTo>
                  <a:pt x="6096000" y="6856476"/>
                </a:lnTo>
                <a:lnTo>
                  <a:pt x="6096000" y="0"/>
                </a:lnTo>
                <a:close/>
              </a:path>
            </a:pathLst>
          </a:custGeom>
          <a:solidFill>
            <a:srgbClr val="E4E8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6419" y="268351"/>
            <a:ext cx="4442460" cy="147574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Integrate</a:t>
            </a:r>
            <a:r>
              <a:rPr dirty="0" sz="3600" spc="-7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Your</a:t>
            </a:r>
            <a:r>
              <a:rPr dirty="0" sz="3600" spc="-8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Online </a:t>
            </a:r>
            <a:r>
              <a:rPr dirty="0" sz="3600" spc="-85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b="0">
                <a:solidFill>
                  <a:srgbClr val="002B5E"/>
                </a:solidFill>
                <a:latin typeface="Georgia"/>
                <a:cs typeface="Georgia"/>
              </a:rPr>
              <a:t>and</a:t>
            </a:r>
            <a:r>
              <a:rPr dirty="0" sz="3600" spc="-30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Offline</a:t>
            </a:r>
            <a:r>
              <a:rPr dirty="0" sz="3600" spc="-45" b="0">
                <a:solidFill>
                  <a:srgbClr val="002B5E"/>
                </a:solidFill>
                <a:latin typeface="Georgia"/>
                <a:cs typeface="Georgia"/>
              </a:rPr>
              <a:t> </a:t>
            </a:r>
            <a:r>
              <a:rPr dirty="0" sz="3600" spc="-5" b="0">
                <a:solidFill>
                  <a:srgbClr val="002B5E"/>
                </a:solidFill>
                <a:latin typeface="Georgia"/>
                <a:cs typeface="Georgia"/>
              </a:rPr>
              <a:t>Message</a:t>
            </a:r>
            <a:endParaRPr sz="3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2000" b="0" i="1">
                <a:solidFill>
                  <a:srgbClr val="00A2E2"/>
                </a:solidFill>
                <a:latin typeface="Georgia"/>
                <a:cs typeface="Georgia"/>
              </a:rPr>
              <a:t>QR</a:t>
            </a:r>
            <a:r>
              <a:rPr dirty="0" sz="2000" spc="-20" b="0" i="1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2000" spc="-5" b="0" i="1">
                <a:solidFill>
                  <a:srgbClr val="00A2E2"/>
                </a:solidFill>
                <a:latin typeface="Georgia"/>
                <a:cs typeface="Georgia"/>
              </a:rPr>
              <a:t>Codes</a:t>
            </a:r>
            <a:r>
              <a:rPr dirty="0" sz="2000" spc="-25" b="0" i="1">
                <a:solidFill>
                  <a:srgbClr val="00A2E2"/>
                </a:solidFill>
                <a:latin typeface="Georgia"/>
                <a:cs typeface="Georgia"/>
              </a:rPr>
              <a:t> </a:t>
            </a:r>
            <a:r>
              <a:rPr dirty="0" sz="2000" b="0" i="1">
                <a:solidFill>
                  <a:srgbClr val="00A2E2"/>
                </a:solidFill>
                <a:latin typeface="Georgia"/>
                <a:cs typeface="Georgia"/>
              </a:rPr>
              <a:t>for Publications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120" y="2902045"/>
            <a:ext cx="4882515" cy="308165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400" spc="-35" b="1">
                <a:solidFill>
                  <a:srgbClr val="002B5E"/>
                </a:solidFill>
                <a:latin typeface="Tahoma"/>
                <a:cs typeface="Tahoma"/>
              </a:rPr>
              <a:t>1:Many</a:t>
            </a:r>
            <a:r>
              <a:rPr dirty="0" sz="2400" spc="-110" b="1">
                <a:solidFill>
                  <a:srgbClr val="002B5E"/>
                </a:solidFill>
                <a:latin typeface="Tahoma"/>
                <a:cs typeface="Tahoma"/>
              </a:rPr>
              <a:t> </a:t>
            </a:r>
            <a:r>
              <a:rPr dirty="0" sz="2400" spc="-25" b="1">
                <a:solidFill>
                  <a:srgbClr val="002B5E"/>
                </a:solidFill>
                <a:latin typeface="Tahoma"/>
                <a:cs typeface="Tahoma"/>
              </a:rPr>
              <a:t>Code</a:t>
            </a:r>
            <a:endParaRPr sz="2400">
              <a:latin typeface="Tahoma"/>
              <a:cs typeface="Tahoma"/>
            </a:endParaRPr>
          </a:p>
          <a:p>
            <a:pPr marL="12700" marR="376555">
              <a:lnSpc>
                <a:spcPts val="1730"/>
              </a:lnSpc>
              <a:spcBef>
                <a:spcPts val="1075"/>
              </a:spcBef>
            </a:pP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Single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code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40">
                <a:solidFill>
                  <a:srgbClr val="002B5E"/>
                </a:solidFill>
                <a:latin typeface="Arial Unicode MS"/>
                <a:cs typeface="Arial Unicode MS"/>
              </a:rPr>
              <a:t>that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can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be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placed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45">
                <a:solidFill>
                  <a:srgbClr val="002B5E"/>
                </a:solidFill>
                <a:latin typeface="Arial Unicode MS"/>
                <a:cs typeface="Arial Unicode MS"/>
              </a:rPr>
              <a:t>on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a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page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5">
                <a:solidFill>
                  <a:srgbClr val="002B5E"/>
                </a:solidFill>
                <a:latin typeface="Arial Unicode MS"/>
                <a:cs typeface="Arial Unicode MS"/>
              </a:rPr>
              <a:t>within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a </a:t>
            </a:r>
            <a:r>
              <a:rPr dirty="0" sz="1600" spc="-4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publication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–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same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code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5">
                <a:solidFill>
                  <a:srgbClr val="002B5E"/>
                </a:solidFill>
                <a:latin typeface="Arial Unicode MS"/>
                <a:cs typeface="Arial Unicode MS"/>
              </a:rPr>
              <a:t>for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 every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40">
                <a:solidFill>
                  <a:srgbClr val="002B5E"/>
                </a:solidFill>
                <a:latin typeface="Arial Unicode MS"/>
                <a:cs typeface="Arial Unicode MS"/>
              </a:rPr>
              <a:t>member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ts val="1825"/>
              </a:lnSpc>
              <a:spcBef>
                <a:spcPts val="775"/>
              </a:spcBef>
            </a:pP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Used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40">
                <a:solidFill>
                  <a:srgbClr val="002B5E"/>
                </a:solidFill>
                <a:latin typeface="Arial Unicode MS"/>
                <a:cs typeface="Arial Unicode MS"/>
              </a:rPr>
              <a:t>per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issue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link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subscription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or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sign-up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page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ts val="1825"/>
              </a:lnSpc>
            </a:pP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online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or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0">
                <a:solidFill>
                  <a:srgbClr val="002B5E"/>
                </a:solidFill>
                <a:latin typeface="Arial Unicode MS"/>
                <a:cs typeface="Arial Unicode MS"/>
              </a:rPr>
              <a:t>other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20">
                <a:solidFill>
                  <a:srgbClr val="002B5E"/>
                </a:solidFill>
                <a:latin typeface="Arial Unicode MS"/>
                <a:cs typeface="Arial Unicode MS"/>
              </a:rPr>
              <a:t>online</a:t>
            </a:r>
            <a:r>
              <a:rPr dirty="0" sz="16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35">
                <a:solidFill>
                  <a:srgbClr val="002B5E"/>
                </a:solidFill>
                <a:latin typeface="Arial Unicode MS"/>
                <a:cs typeface="Arial Unicode MS"/>
              </a:rPr>
              <a:t>content</a:t>
            </a:r>
            <a:endParaRPr sz="1600">
              <a:latin typeface="Arial Unicode MS"/>
              <a:cs typeface="Arial Unicode MS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Subscription</a:t>
            </a:r>
            <a:r>
              <a:rPr dirty="0" sz="160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65">
                <a:solidFill>
                  <a:srgbClr val="002B5E"/>
                </a:solidFill>
                <a:latin typeface="Arial Unicode MS"/>
                <a:cs typeface="Arial Unicode MS"/>
              </a:rPr>
              <a:t>or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renewal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pages</a:t>
            </a:r>
            <a:endParaRPr sz="1600">
              <a:latin typeface="Arial Unicode MS"/>
              <a:cs typeface="Arial Unicode MS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Videos</a:t>
            </a:r>
            <a:endParaRPr sz="1600">
              <a:latin typeface="Arial Unicode MS"/>
              <a:cs typeface="Arial Unicode MS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Feature</a:t>
            </a:r>
            <a:r>
              <a:rPr dirty="0" sz="16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30">
                <a:solidFill>
                  <a:srgbClr val="002B5E"/>
                </a:solidFill>
                <a:latin typeface="Arial Unicode MS"/>
                <a:cs typeface="Arial Unicode MS"/>
              </a:rPr>
              <a:t>content</a:t>
            </a:r>
            <a:endParaRPr sz="1600">
              <a:latin typeface="Arial Unicode MS"/>
              <a:cs typeface="Arial Unicode MS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solidFill>
                  <a:srgbClr val="002B5E"/>
                </a:solidFill>
                <a:latin typeface="Arial Unicode MS"/>
                <a:cs typeface="Arial Unicode MS"/>
              </a:rPr>
              <a:t>Advertising</a:t>
            </a:r>
            <a:endParaRPr sz="16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2316" y="2926841"/>
            <a:ext cx="5088890" cy="271907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400" spc="-45" b="1">
                <a:solidFill>
                  <a:srgbClr val="002B5E"/>
                </a:solidFill>
                <a:latin typeface="Tahoma"/>
                <a:cs typeface="Tahoma"/>
              </a:rPr>
              <a:t>How</a:t>
            </a:r>
            <a:r>
              <a:rPr dirty="0" sz="2400" spc="-95" b="1">
                <a:solidFill>
                  <a:srgbClr val="002B5E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2B5E"/>
                </a:solidFill>
                <a:latin typeface="Tahoma"/>
                <a:cs typeface="Tahoma"/>
              </a:rPr>
              <a:t>can</a:t>
            </a:r>
            <a:r>
              <a:rPr dirty="0" sz="2400" spc="-90" b="1">
                <a:solidFill>
                  <a:srgbClr val="002B5E"/>
                </a:solidFill>
                <a:latin typeface="Tahoma"/>
                <a:cs typeface="Tahoma"/>
              </a:rPr>
              <a:t> </a:t>
            </a:r>
            <a:r>
              <a:rPr dirty="0" sz="2400" spc="-5" b="1">
                <a:solidFill>
                  <a:srgbClr val="002B5E"/>
                </a:solidFill>
                <a:latin typeface="Tahoma"/>
                <a:cs typeface="Tahoma"/>
              </a:rPr>
              <a:t>they</a:t>
            </a:r>
            <a:r>
              <a:rPr dirty="0" sz="2400" spc="-100" b="1">
                <a:solidFill>
                  <a:srgbClr val="002B5E"/>
                </a:solidFill>
                <a:latin typeface="Tahoma"/>
                <a:cs typeface="Tahoma"/>
              </a:rPr>
              <a:t> </a:t>
            </a:r>
            <a:r>
              <a:rPr dirty="0" sz="2400" spc="-5" b="1">
                <a:solidFill>
                  <a:srgbClr val="002B5E"/>
                </a:solidFill>
                <a:latin typeface="Tahoma"/>
                <a:cs typeface="Tahoma"/>
              </a:rPr>
              <a:t>be</a:t>
            </a:r>
            <a:r>
              <a:rPr dirty="0" sz="2400" spc="-90" b="1">
                <a:solidFill>
                  <a:srgbClr val="002B5E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002B5E"/>
                </a:solidFill>
                <a:latin typeface="Tahoma"/>
                <a:cs typeface="Tahoma"/>
              </a:rPr>
              <a:t>used?</a:t>
            </a:r>
            <a:endParaRPr sz="2400">
              <a:latin typeface="Tahoma"/>
              <a:cs typeface="Tahoma"/>
            </a:endParaRPr>
          </a:p>
          <a:p>
            <a:pPr marL="355600" marR="5080" indent="-228600">
              <a:lnSpc>
                <a:spcPts val="1939"/>
              </a:lnSpc>
              <a:spcBef>
                <a:spcPts val="10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114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800" spc="-6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remove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friction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30">
                <a:solidFill>
                  <a:srgbClr val="002B5E"/>
                </a:solidFill>
                <a:latin typeface="Arial Unicode MS"/>
                <a:cs typeface="Arial Unicode MS"/>
              </a:rPr>
              <a:t>in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sign-ups</a:t>
            </a: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20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15">
                <a:solidFill>
                  <a:srgbClr val="002B5E"/>
                </a:solidFill>
                <a:latin typeface="Arial Unicode MS"/>
                <a:cs typeface="Arial Unicode MS"/>
              </a:rPr>
              <a:t>renewals</a:t>
            </a: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by </a:t>
            </a:r>
            <a:r>
              <a:rPr dirty="0" sz="1800" spc="-484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using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70">
                <a:solidFill>
                  <a:srgbClr val="002B5E"/>
                </a:solidFill>
                <a:latin typeface="Arial Unicode MS"/>
                <a:cs typeface="Arial Unicode MS"/>
              </a:rPr>
              <a:t>form</a:t>
            </a:r>
            <a:r>
              <a:rPr dirty="0" sz="18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auto-fills</a:t>
            </a:r>
            <a:endParaRPr sz="1800">
              <a:latin typeface="Arial Unicode MS"/>
              <a:cs typeface="Arial Unicode MS"/>
            </a:endParaRPr>
          </a:p>
          <a:p>
            <a:pPr marL="3556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35">
                <a:solidFill>
                  <a:srgbClr val="002B5E"/>
                </a:solidFill>
                <a:latin typeface="Arial Unicode MS"/>
                <a:cs typeface="Arial Unicode MS"/>
              </a:rPr>
              <a:t>More</a:t>
            </a:r>
            <a:r>
              <a:rPr dirty="0" sz="1800" spc="-5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0">
                <a:solidFill>
                  <a:srgbClr val="002B5E"/>
                </a:solidFill>
                <a:latin typeface="Arial Unicode MS"/>
                <a:cs typeface="Arial Unicode MS"/>
              </a:rPr>
              <a:t>granular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15">
                <a:solidFill>
                  <a:srgbClr val="002B5E"/>
                </a:solidFill>
                <a:latin typeface="Arial Unicode MS"/>
                <a:cs typeface="Arial Unicode MS"/>
              </a:rPr>
              <a:t>data</a:t>
            </a:r>
            <a:r>
              <a:rPr dirty="0" sz="1800" spc="-5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80">
                <a:solidFill>
                  <a:srgbClr val="002B5E"/>
                </a:solidFill>
                <a:latin typeface="Arial Unicode MS"/>
                <a:cs typeface="Arial Unicode MS"/>
              </a:rPr>
              <a:t>&amp;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20">
                <a:solidFill>
                  <a:srgbClr val="002B5E"/>
                </a:solidFill>
                <a:latin typeface="Arial Unicode MS"/>
                <a:cs typeface="Arial Unicode MS"/>
              </a:rPr>
              <a:t>analytics</a:t>
            </a:r>
            <a:endParaRPr sz="1800">
              <a:latin typeface="Arial Unicode MS"/>
              <a:cs typeface="Arial Unicode MS"/>
            </a:endParaRPr>
          </a:p>
          <a:p>
            <a:pPr lvl="1" marL="698500" indent="-228600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698500" algn="l"/>
              </a:tabLst>
            </a:pPr>
            <a:r>
              <a:rPr dirty="0" sz="1600" spc="-65">
                <a:solidFill>
                  <a:srgbClr val="002B5E"/>
                </a:solidFill>
                <a:latin typeface="Arial Unicode MS"/>
                <a:cs typeface="Arial Unicode MS"/>
              </a:rPr>
              <a:t>Scans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by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55">
                <a:solidFill>
                  <a:srgbClr val="002B5E"/>
                </a:solidFill>
                <a:latin typeface="Arial Unicode MS"/>
                <a:cs typeface="Arial Unicode MS"/>
              </a:rPr>
              <a:t>Day</a:t>
            </a:r>
            <a:endParaRPr sz="1600">
              <a:latin typeface="Arial Unicode MS"/>
              <a:cs typeface="Arial Unicode MS"/>
            </a:endParaRPr>
          </a:p>
          <a:p>
            <a:pPr lvl="1" marL="698500" indent="-22860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698500" algn="l"/>
              </a:tabLst>
            </a:pPr>
            <a:r>
              <a:rPr dirty="0" sz="1600" spc="-65">
                <a:solidFill>
                  <a:srgbClr val="002B5E"/>
                </a:solidFill>
                <a:latin typeface="Arial Unicode MS"/>
                <a:cs typeface="Arial Unicode MS"/>
              </a:rPr>
              <a:t>Scans</a:t>
            </a:r>
            <a:r>
              <a:rPr dirty="0" sz="1600" spc="-1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5">
                <a:solidFill>
                  <a:srgbClr val="002B5E"/>
                </a:solidFill>
                <a:latin typeface="Arial Unicode MS"/>
                <a:cs typeface="Arial Unicode MS"/>
              </a:rPr>
              <a:t>by</a:t>
            </a:r>
            <a:r>
              <a:rPr dirty="0" sz="16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-20">
                <a:solidFill>
                  <a:srgbClr val="002B5E"/>
                </a:solidFill>
                <a:latin typeface="Arial Unicode MS"/>
                <a:cs typeface="Arial Unicode MS"/>
              </a:rPr>
              <a:t>Time</a:t>
            </a:r>
            <a:r>
              <a:rPr dirty="0" sz="16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15">
                <a:solidFill>
                  <a:srgbClr val="002B5E"/>
                </a:solidFill>
                <a:latin typeface="Arial Unicode MS"/>
                <a:cs typeface="Arial Unicode MS"/>
              </a:rPr>
              <a:t>and</a:t>
            </a:r>
            <a:r>
              <a:rPr dirty="0" sz="16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600" spc="5">
                <a:solidFill>
                  <a:srgbClr val="002B5E"/>
                </a:solidFill>
                <a:latin typeface="Arial Unicode MS"/>
                <a:cs typeface="Arial Unicode MS"/>
              </a:rPr>
              <a:t>Location</a:t>
            </a:r>
            <a:endParaRPr sz="1600">
              <a:latin typeface="Arial Unicode MS"/>
              <a:cs typeface="Arial Unicode MS"/>
            </a:endParaRPr>
          </a:p>
          <a:p>
            <a:pPr marL="355600" marR="349250" indent="-228600">
              <a:lnSpc>
                <a:spcPts val="1939"/>
              </a:lnSpc>
              <a:spcBef>
                <a:spcPts val="10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5">
                <a:solidFill>
                  <a:srgbClr val="002B5E"/>
                </a:solidFill>
                <a:latin typeface="Arial Unicode MS"/>
                <a:cs typeface="Arial Unicode MS"/>
              </a:rPr>
              <a:t>Also,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10">
                <a:solidFill>
                  <a:srgbClr val="002B5E"/>
                </a:solidFill>
                <a:latin typeface="Arial Unicode MS"/>
                <a:cs typeface="Arial Unicode MS"/>
              </a:rPr>
              <a:t>enables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ability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75">
                <a:solidFill>
                  <a:srgbClr val="002B5E"/>
                </a:solidFill>
                <a:latin typeface="Arial Unicode MS"/>
                <a:cs typeface="Arial Unicode MS"/>
              </a:rPr>
              <a:t>to</a:t>
            </a:r>
            <a:r>
              <a:rPr dirty="0" sz="1800" spc="-4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deliver</a:t>
            </a:r>
            <a:r>
              <a:rPr dirty="0" sz="1800" spc="-2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">
                <a:solidFill>
                  <a:srgbClr val="002B5E"/>
                </a:solidFill>
                <a:latin typeface="Arial Unicode MS"/>
                <a:cs typeface="Arial Unicode MS"/>
              </a:rPr>
              <a:t>personalized </a:t>
            </a:r>
            <a:r>
              <a:rPr dirty="0" sz="1800" spc="-484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40">
                <a:solidFill>
                  <a:srgbClr val="002B5E"/>
                </a:solidFill>
                <a:latin typeface="Arial Unicode MS"/>
                <a:cs typeface="Arial Unicode MS"/>
              </a:rPr>
              <a:t>content</a:t>
            </a:r>
            <a:r>
              <a:rPr dirty="0" sz="1800" spc="-4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>
                <a:solidFill>
                  <a:srgbClr val="002B5E"/>
                </a:solidFill>
                <a:latin typeface="Arial Unicode MS"/>
                <a:cs typeface="Arial Unicode MS"/>
              </a:rPr>
              <a:t>based</a:t>
            </a:r>
            <a:r>
              <a:rPr dirty="0" sz="1800" spc="-30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55">
                <a:solidFill>
                  <a:srgbClr val="002B5E"/>
                </a:solidFill>
                <a:latin typeface="Arial Unicode MS"/>
                <a:cs typeface="Arial Unicode MS"/>
              </a:rPr>
              <a:t>on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5">
                <a:solidFill>
                  <a:srgbClr val="002B5E"/>
                </a:solidFill>
                <a:latin typeface="Arial Unicode MS"/>
                <a:cs typeface="Arial Unicode MS"/>
              </a:rPr>
              <a:t>segments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80">
                <a:solidFill>
                  <a:srgbClr val="002B5E"/>
                </a:solidFill>
                <a:latin typeface="Arial Unicode MS"/>
                <a:cs typeface="Arial Unicode MS"/>
              </a:rPr>
              <a:t>&amp;</a:t>
            </a:r>
            <a:r>
              <a:rPr dirty="0" sz="1800" spc="-35">
                <a:solidFill>
                  <a:srgbClr val="002B5E"/>
                </a:solidFill>
                <a:latin typeface="Arial Unicode MS"/>
                <a:cs typeface="Arial Unicode MS"/>
              </a:rPr>
              <a:t> </a:t>
            </a:r>
            <a:r>
              <a:rPr dirty="0" sz="1800" spc="-10">
                <a:solidFill>
                  <a:srgbClr val="002B5E"/>
                </a:solidFill>
                <a:latin typeface="Arial Unicode MS"/>
                <a:cs typeface="Arial Unicode MS"/>
              </a:rPr>
              <a:t>audiences</a:t>
            </a:r>
            <a:endParaRPr sz="1800">
              <a:latin typeface="Arial Unicode MS"/>
              <a:cs typeface="Arial Unicode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13804" y="524255"/>
            <a:ext cx="4660900" cy="1812289"/>
            <a:chOff x="6813804" y="524255"/>
            <a:chExt cx="4660900" cy="1812289"/>
          </a:xfrm>
        </p:grpSpPr>
        <p:sp>
          <p:nvSpPr>
            <p:cNvPr id="8" name="object 8"/>
            <p:cNvSpPr/>
            <p:nvPr/>
          </p:nvSpPr>
          <p:spPr>
            <a:xfrm>
              <a:off x="6813804" y="524255"/>
              <a:ext cx="4660900" cy="1812289"/>
            </a:xfrm>
            <a:custGeom>
              <a:avLst/>
              <a:gdLst/>
              <a:ahLst/>
              <a:cxnLst/>
              <a:rect l="l" t="t" r="r" b="b"/>
              <a:pathLst>
                <a:path w="4660900" h="1812289">
                  <a:moveTo>
                    <a:pt x="4660392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4660392" y="1812036"/>
                  </a:lnTo>
                  <a:lnTo>
                    <a:pt x="4660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3804" y="629411"/>
              <a:ext cx="1632203" cy="1632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1416" y="1417319"/>
              <a:ext cx="3108960" cy="8412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4276" y="891539"/>
              <a:ext cx="2795270" cy="523240"/>
            </a:xfrm>
            <a:custGeom>
              <a:avLst/>
              <a:gdLst/>
              <a:ahLst/>
              <a:cxnLst/>
              <a:rect l="l" t="t" r="r" b="b"/>
              <a:pathLst>
                <a:path w="2795270" h="523240">
                  <a:moveTo>
                    <a:pt x="2795016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2795016" y="522731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13804" y="524255"/>
            <a:ext cx="4660900" cy="1812289"/>
          </a:xfrm>
          <a:prstGeom prst="rect">
            <a:avLst/>
          </a:prstGeom>
        </p:spPr>
        <p:txBody>
          <a:bodyPr wrap="square" lIns="0" tIns="393065" rIns="0" bIns="0" rtlCol="0" vert="horz">
            <a:spAutoFit/>
          </a:bodyPr>
          <a:lstStyle/>
          <a:p>
            <a:pPr marL="1582420">
              <a:lnSpc>
                <a:spcPct val="100000"/>
              </a:lnSpc>
              <a:spcBef>
                <a:spcPts val="3095"/>
              </a:spcBef>
            </a:pPr>
            <a:r>
              <a:rPr dirty="0" sz="2800" spc="-100">
                <a:solidFill>
                  <a:srgbClr val="00A2E2"/>
                </a:solidFill>
                <a:latin typeface="Arial Unicode MS"/>
                <a:cs typeface="Arial Unicode MS"/>
              </a:rPr>
              <a:t>Scan</a:t>
            </a:r>
            <a:r>
              <a:rPr dirty="0" sz="2800" spc="-75">
                <a:solidFill>
                  <a:srgbClr val="00A2E2"/>
                </a:solidFill>
                <a:latin typeface="Arial Unicode MS"/>
                <a:cs typeface="Arial Unicode MS"/>
              </a:rPr>
              <a:t> </a:t>
            </a:r>
            <a:r>
              <a:rPr dirty="0" sz="2800" spc="114">
                <a:solidFill>
                  <a:srgbClr val="00A2E2"/>
                </a:solidFill>
                <a:latin typeface="Arial Unicode MS"/>
                <a:cs typeface="Arial Unicode MS"/>
              </a:rPr>
              <a:t>to</a:t>
            </a:r>
            <a:r>
              <a:rPr dirty="0" sz="2800" spc="-75">
                <a:solidFill>
                  <a:srgbClr val="00A2E2"/>
                </a:solidFill>
                <a:latin typeface="Arial Unicode MS"/>
                <a:cs typeface="Arial Unicode MS"/>
              </a:rPr>
              <a:t> </a:t>
            </a:r>
            <a:r>
              <a:rPr dirty="0" sz="2800" spc="-85">
                <a:solidFill>
                  <a:srgbClr val="00A2E2"/>
                </a:solidFill>
                <a:latin typeface="Arial Unicode MS"/>
                <a:cs typeface="Arial Unicode MS"/>
              </a:rPr>
              <a:t>Sign</a:t>
            </a:r>
            <a:r>
              <a:rPr dirty="0" sz="2800" spc="-75">
                <a:solidFill>
                  <a:srgbClr val="00A2E2"/>
                </a:solidFill>
                <a:latin typeface="Arial Unicode MS"/>
                <a:cs typeface="Arial Unicode MS"/>
              </a:rPr>
              <a:t> </a:t>
            </a:r>
            <a:r>
              <a:rPr dirty="0" sz="2800" spc="-5">
                <a:solidFill>
                  <a:srgbClr val="00A2E2"/>
                </a:solidFill>
                <a:latin typeface="Arial Unicode MS"/>
                <a:cs typeface="Arial Unicode MS"/>
              </a:rPr>
              <a:t>Up!</a:t>
            </a:r>
            <a:endParaRPr sz="28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175" y="129539"/>
            <a:ext cx="11661775" cy="6598920"/>
            <a:chOff x="265175" y="129539"/>
            <a:chExt cx="11661775" cy="6598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129539"/>
              <a:ext cx="8772144" cy="34945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336" y="3090672"/>
              <a:ext cx="9238488" cy="3637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268" y="6558788"/>
            <a:ext cx="163448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Quad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0">
                <a:solidFill>
                  <a:srgbClr val="A7A7A7"/>
                </a:solidFill>
                <a:latin typeface="Arial Unicode MS"/>
                <a:cs typeface="Arial Unicode MS"/>
              </a:rPr>
              <a:t>Confidential</a:t>
            </a:r>
            <a:r>
              <a:rPr dirty="0" sz="800" spc="-4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50">
                <a:solidFill>
                  <a:srgbClr val="A7A7A7"/>
                </a:solidFill>
                <a:latin typeface="Arial Unicode MS"/>
                <a:cs typeface="Arial Unicode MS"/>
              </a:rPr>
              <a:t>&amp;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5">
                <a:solidFill>
                  <a:srgbClr val="A7A7A7"/>
                </a:solidFill>
                <a:latin typeface="Arial Unicode MS"/>
                <a:cs typeface="Arial Unicode MS"/>
              </a:rPr>
              <a:t>Proprietary</a:t>
            </a:r>
            <a:r>
              <a:rPr dirty="0" sz="800" spc="-15">
                <a:solidFill>
                  <a:srgbClr val="A7A7A7"/>
                </a:solidFill>
                <a:latin typeface="Arial Unicode MS"/>
                <a:cs typeface="Arial Unicode MS"/>
              </a:rPr>
              <a:t> </a:t>
            </a:r>
            <a:r>
              <a:rPr dirty="0" sz="800" spc="235">
                <a:solidFill>
                  <a:srgbClr val="A7A7A7"/>
                </a:solidFill>
                <a:latin typeface="Arial Unicode MS"/>
                <a:cs typeface="Arial Unicode MS"/>
              </a:rPr>
              <a:t>|</a:t>
            </a:r>
            <a:endParaRPr sz="800">
              <a:latin typeface="Arial Unicode MS"/>
              <a:cs typeface="Arial Unicode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700" y="222504"/>
            <a:ext cx="11814175" cy="6506209"/>
            <a:chOff x="266700" y="222504"/>
            <a:chExt cx="11814175" cy="65062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222504"/>
              <a:ext cx="9258300" cy="3419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1923" y="3313176"/>
              <a:ext cx="8878824" cy="3415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Roehl, Riley</dc:creator>
  <dc:title>eBlast 1: More wins</dc:title>
  <dcterms:created xsi:type="dcterms:W3CDTF">2021-11-18T18:06:54Z</dcterms:created>
  <dcterms:modified xsi:type="dcterms:W3CDTF">2021-11-18T18:06:54Z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2021-11-18T00:00:00Z</vt:filetime>
  </property>
</Properties>
</file>