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4"/>
  </p:sldMasterIdLst>
  <p:notesMasterIdLst>
    <p:notesMasterId r:id="rId47"/>
  </p:notesMasterIdLst>
  <p:handoutMasterIdLst>
    <p:handoutMasterId r:id="rId48"/>
  </p:handoutMasterIdLst>
  <p:sldIdLst>
    <p:sldId id="689" r:id="rId5"/>
    <p:sldId id="456" r:id="rId6"/>
    <p:sldId id="478" r:id="rId7"/>
    <p:sldId id="434" r:id="rId8"/>
    <p:sldId id="473" r:id="rId9"/>
    <p:sldId id="472" r:id="rId10"/>
    <p:sldId id="439" r:id="rId11"/>
    <p:sldId id="474" r:id="rId12"/>
    <p:sldId id="447" r:id="rId13"/>
    <p:sldId id="458" r:id="rId14"/>
    <p:sldId id="370" r:id="rId15"/>
    <p:sldId id="691" r:id="rId16"/>
    <p:sldId id="380" r:id="rId17"/>
    <p:sldId id="373" r:id="rId18"/>
    <p:sldId id="352" r:id="rId19"/>
    <p:sldId id="353" r:id="rId20"/>
    <p:sldId id="340" r:id="rId21"/>
    <p:sldId id="410" r:id="rId22"/>
    <p:sldId id="480" r:id="rId23"/>
    <p:sldId id="362" r:id="rId24"/>
    <p:sldId id="694" r:id="rId25"/>
    <p:sldId id="375" r:id="rId26"/>
    <p:sldId id="481" r:id="rId27"/>
    <p:sldId id="695" r:id="rId28"/>
    <p:sldId id="427" r:id="rId29"/>
    <p:sldId id="433" r:id="rId30"/>
    <p:sldId id="398" r:id="rId31"/>
    <p:sldId id="412" r:id="rId32"/>
    <p:sldId id="696" r:id="rId33"/>
    <p:sldId id="431" r:id="rId34"/>
    <p:sldId id="432" r:id="rId35"/>
    <p:sldId id="699" r:id="rId36"/>
    <p:sldId id="700" r:id="rId37"/>
    <p:sldId id="698" r:id="rId38"/>
    <p:sldId id="701" r:id="rId39"/>
    <p:sldId id="429" r:id="rId40"/>
    <p:sldId id="702" r:id="rId41"/>
    <p:sldId id="703" r:id="rId42"/>
    <p:sldId id="404" r:id="rId43"/>
    <p:sldId id="405" r:id="rId44"/>
    <p:sldId id="442" r:id="rId45"/>
    <p:sldId id="688" r:id="rId46"/>
  </p:sldIdLst>
  <p:sldSz cx="12192000" cy="6858000"/>
  <p:notesSz cx="7010400" cy="9296400"/>
  <p:embeddedFontLst>
    <p:embeddedFont>
      <p:font typeface="Amatic SC" pitchFamily="2" charset="-79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Josefin Slab" pitchFamily="2" charset="77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50" clrIdx="0"/>
  <p:cmAuthor id="2" name="Prince, Anne N." initials="AP" lastIdx="1" clrIdx="1"/>
  <p:cmAuthor id="3" name="Wetzel, Holly A." initials="WHA" lastIdx="2" clrIdx="2">
    <p:extLst>
      <p:ext uri="{19B8F6BF-5375-455C-9EA6-DF929625EA0E}">
        <p15:presenceInfo xmlns:p15="http://schemas.microsoft.com/office/powerpoint/2012/main" userId="S::haw0@va.nreca.org::f0a266ac-0dc8-4526-a690-212d035ee0b7" providerId="AD"/>
      </p:ext>
    </p:extLst>
  </p:cmAuthor>
  <p:cmAuthor id="4" name="Giles, Maura" initials="GM" lastIdx="2" clrIdx="3">
    <p:extLst>
      <p:ext uri="{19B8F6BF-5375-455C-9EA6-DF929625EA0E}">
        <p15:presenceInfo xmlns:p15="http://schemas.microsoft.com/office/powerpoint/2012/main" userId="S::mxg13@va.nreca.org::81e5ea4a-d7b6-41cc-8060-62ca2a6ebd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F53"/>
    <a:srgbClr val="46C7D8"/>
    <a:srgbClr val="DFAF53"/>
    <a:srgbClr val="488D97"/>
    <a:srgbClr val="66ABB5"/>
    <a:srgbClr val="86CBD5"/>
    <a:srgbClr val="A8EEF7"/>
    <a:srgbClr val="E3F7FA"/>
    <a:srgbClr val="724D30"/>
    <a:srgbClr val="2B8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 autoAdjust="0"/>
    <p:restoredTop sz="81905" autoAdjust="0"/>
  </p:normalViewPr>
  <p:slideViewPr>
    <p:cSldViewPr snapToGrid="0" snapToObjects="1">
      <p:cViewPr varScale="1">
        <p:scale>
          <a:sx n="104" d="100"/>
          <a:sy n="104" d="100"/>
        </p:scale>
        <p:origin x="164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84"/>
    </p:cViewPr>
  </p:sorterViewPr>
  <p:notesViewPr>
    <p:cSldViewPr snapToGrid="0" snapToObjects="1">
      <p:cViewPr varScale="1">
        <p:scale>
          <a:sx n="95" d="100"/>
          <a:sy n="95" d="100"/>
        </p:scale>
        <p:origin x="3534" y="66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8709440833918E-2"/>
          <c:y val="0.11040351259162494"/>
          <c:w val="0.6294460951701053"/>
          <c:h val="0.805634970774009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2DB-413A-A7AD-4BDA95B28D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DB-413A-A7AD-4BDA95B28D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Baby Boomers &amp; Generation X</c:v>
                </c:pt>
                <c:pt idx="1">
                  <c:v>Generations Y &amp; Z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DB-413A-A7AD-4BDA95B28D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765491123734642E-2"/>
          <c:y val="8.5260835591494971E-2"/>
          <c:w val="0.60270291581291269"/>
          <c:h val="0.8105109658240975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CC-411B-8AEC-7EEEFEDEC6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CC-411B-8AEC-7EEEFEDEC6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Baby Boomers &amp; Generation X</c:v>
                </c:pt>
                <c:pt idx="1">
                  <c:v>Generations Y &amp; Z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CC-411B-8AEC-7EEEFEDEC63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8709440833918E-2"/>
          <c:y val="0.11040351259162494"/>
          <c:w val="0.6294460951701053"/>
          <c:h val="0.805634970774009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3E-4E8B-82EE-BE587C7538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3E-4E8B-82EE-BE587C7538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Baby Boomers &amp; Generation X</c:v>
                </c:pt>
                <c:pt idx="1">
                  <c:v>Generations Y &amp; Z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3E-4E8B-82EE-BE587C7538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8709440833918E-2"/>
          <c:y val="0.11040351259162494"/>
          <c:w val="0.6294460951701053"/>
          <c:h val="0.805634970774009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DC-491E-9808-93D8727F68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CDC-491E-9808-93D8727F68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Baby Boomers &amp; Generation X</c:v>
                </c:pt>
                <c:pt idx="1">
                  <c:v>Generations Y &amp; Z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DC-491E-9808-93D8727F68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FC1DB-42C3-422C-ADC9-B82BE3567225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2B507-A3AC-4A10-8FED-7DB7C9423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6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918EFF-A5F2-C34A-8692-2E2580C7A861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FD0C4A-9E07-254A-A313-58309C12C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0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66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>
              <a:latin typeface="Josefin Slab"/>
              <a:ea typeface="Josefin Slab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D0C4A-9E07-254A-A313-58309C12C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98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5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57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9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ADA2A-51FC-214B-B910-AF601010584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51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40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3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2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41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1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3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52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88410"/>
            <a:ext cx="5608320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9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9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95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9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6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49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9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118565"/>
          </a:xfrm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3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118565"/>
          </a:xfrm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32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1"/>
            <a:ext cx="5608320" cy="4118565"/>
          </a:xfrm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09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0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81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7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9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60663" y="1162050"/>
            <a:ext cx="3532187" cy="1987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425371"/>
            <a:ext cx="5608320" cy="4708979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7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D0C4A-9E07-254A-A313-58309C12C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4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60663" y="1162050"/>
            <a:ext cx="3532187" cy="1987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425371"/>
            <a:ext cx="5608320" cy="4708979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58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9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D0C4A-9E07-254A-A313-58309C12CC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9EE7-4D09-3E45-8944-6970D0ADD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AD161-2E34-CD44-BB15-81B5E1707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88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F73B-3EDA-E240-A83F-7D898F7D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E53C-1A09-C741-884E-6DD738AD6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293A5-AC4C-CB42-8647-C59440F77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9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60180-1F8C-9A4C-9267-4500DFBD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3D2577-F273-964A-913F-D6080C698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A379F-2210-7143-8DC6-92B195D19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110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0"/>
            <a:ext cx="11013047" cy="105156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0080" y="2009774"/>
            <a:ext cx="11014710" cy="3719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40080" y="1370807"/>
            <a:ext cx="11013046" cy="476250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7894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FABD8AC-3B87-0C47-BDB8-1111C183B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EF6C2-B1A7-C244-B976-ECD593A04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BB25A-F553-5046-9ABB-AD24450C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77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079B2C-CBBF-194E-B8EE-28CB9C2C6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A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EF6C2-B1A7-C244-B976-ECD593A04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BB25A-F553-5046-9ABB-AD24450C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0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1948C-69FA-3B4E-BE2D-227BD397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D0599-B08F-C241-95DE-BCF2CE62B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59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4ED9-3C64-E04D-AEB9-21479F08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7AE0B-AEAF-6844-B366-0C324C12C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34826-7F62-D74A-9818-7C360D25D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75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64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14001-D9A4-684F-B137-0DF01950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7A239-1499-2E41-BCE1-7BC172104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8668B-1820-F54C-9D7D-3F1508A68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342D6-18FE-7543-96B8-A7CA5F7A0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FB633-99E5-C040-BB69-B33BD0B9E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03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1AE9-82FA-5143-BDA3-29F6CCAF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47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0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A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1386BAD-1FF6-6742-9448-A8C9F85ADA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E7975-C9C1-9A4C-9AB7-E337C6A0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CB41C-C092-2841-B0AC-7BA1252B2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83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92" r:id="rId3"/>
    <p:sldLayoutId id="2147483670" r:id="rId4"/>
    <p:sldLayoutId id="2147483671" r:id="rId5"/>
    <p:sldLayoutId id="214748369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matic SC" pitchFamily="2" charset="-79"/>
          <a:ea typeface="+mj-ea"/>
          <a:cs typeface="Amatic SC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Josefin Slab" panose="02000000000000000000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Josefin Slab" panose="02000000000000000000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efin Slab" panose="02000000000000000000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efin Slab" panose="02000000000000000000" pitchFamily="2" charset="77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efin Slab" panose="02000000000000000000" pitchFamily="2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vpYzRAaB8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x2JvT5uutM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perative.com/programs-services/communications/young-adult-member-engagement/onboarding/Pages/Secure/default.asp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1E605802-EACF-2B42-8FE4-C621C59F4E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EAA1F-EE5F-0A41-915C-D32CD1D99E4B}"/>
              </a:ext>
            </a:extLst>
          </p:cNvPr>
          <p:cNvSpPr txBox="1"/>
          <p:nvPr/>
        </p:nvSpPr>
        <p:spPr>
          <a:xfrm>
            <a:off x="7374468" y="4040809"/>
            <a:ext cx="347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426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1BA1-9EEE-48EF-92E6-EA65757E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e">
            <a:hlinkClick r:id="" action="ppaction://media"/>
            <a:extLst>
              <a:ext uri="{FF2B5EF4-FFF2-40B4-BE49-F238E27FC236}">
                <a16:creationId xmlns:a16="http://schemas.microsoft.com/office/drawing/2014/main" id="{F9E16C64-76DB-443B-B37D-3D60530F76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0190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F5DDBC-F742-4A1C-8F08-1A1506AC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49" y="2333820"/>
            <a:ext cx="6022312" cy="35592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tx1"/>
                </a:solidFill>
                <a:latin typeface="Amatic SC" panose="020B0604020202020204" charset="-79"/>
                <a:cs typeface="Amatic SC" panose="020B0604020202020204" charset="-79"/>
              </a:rPr>
              <a:t>How have you seen these evolving expectations taking hold at your co-op? 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4FE16E9C-617E-4993-9A87-B777533E3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r="19190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9AB542-ED27-4879-B580-466323DB933E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Josefin Slab" panose="02000000000000000000" pitchFamily="2" charset="77"/>
              </a:rPr>
              <a:t>cooperative.com/yame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8C2539-A4F5-4F9C-A885-1EBD85D1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59" y="396618"/>
            <a:ext cx="5401962" cy="1325563"/>
          </a:xfrm>
        </p:spPr>
        <p:txBody>
          <a:bodyPr>
            <a:normAutofit/>
          </a:bodyPr>
          <a:lstStyle/>
          <a:p>
            <a:r>
              <a:rPr lang="en-US" sz="7000" dirty="0">
                <a:solidFill>
                  <a:schemeClr val="tx1"/>
                </a:solidFill>
              </a:rPr>
              <a:t>Let’s Chat</a:t>
            </a:r>
          </a:p>
        </p:txBody>
      </p:sp>
      <p:pic>
        <p:nvPicPr>
          <p:cNvPr id="3" name="Picture 2" descr="A picture containing text, grass, bear, mammal&#10;&#10;Description automatically generated">
            <a:extLst>
              <a:ext uri="{FF2B5EF4-FFF2-40B4-BE49-F238E27FC236}">
                <a16:creationId xmlns:a16="http://schemas.microsoft.com/office/drawing/2014/main" id="{AE5FE805-E77D-4523-AA7C-C677DAF14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" y="-2009"/>
            <a:ext cx="12120592" cy="68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EDEB-42C9-B842-BDBD-A06C1A03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matic SC"/>
                <a:cs typeface="Amatic SC"/>
              </a:rPr>
              <a:t>Phase 1: Externally Focused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ECBF-5F15-1A47-B3EC-C3AEF5CE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Josefin Slab"/>
                <a:ea typeface="Josefin Slab"/>
                <a:cs typeface="Arial"/>
              </a:rPr>
              <a:t>Provide co-ops with engagement resources that tell a modern cooperative story that resonates with members and stakeholders.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4243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C89656-1A04-5E4F-9D6F-008891C78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5868"/>
            <a:ext cx="12192000" cy="562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" y="428"/>
            <a:ext cx="12191241" cy="6857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E7868E-2DD0-4C62-A032-753CE4883E3E}"/>
              </a:ext>
            </a:extLst>
          </p:cNvPr>
          <p:cNvSpPr/>
          <p:nvPr/>
        </p:nvSpPr>
        <p:spPr>
          <a:xfrm>
            <a:off x="246926" y="1409737"/>
            <a:ext cx="4938532" cy="44832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prstClr val="black"/>
                </a:solidFill>
                <a:latin typeface="Josefin Slab" panose="020B0604020202020204" charset="0"/>
                <a:ea typeface="Josefin Slab" panose="020B0604020202020204" charset="0"/>
              </a:rPr>
              <a:t>WHO</a:t>
            </a:r>
            <a:r>
              <a:rPr lang="en-US" sz="2800" u="sng" dirty="0">
                <a:solidFill>
                  <a:prstClr val="black"/>
                </a:solidFill>
                <a:latin typeface="Josefin Slab" panose="020B0604020202020204" charset="0"/>
                <a:ea typeface="Josefin Slab" panose="020B060402020202020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Josefin Slab" panose="020B0604020202020204" charset="0"/>
                <a:ea typeface="Josefin Slab" panose="020B0604020202020204" charset="0"/>
              </a:rPr>
              <a:t>are young adult members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lab" panose="020B0604020202020204" charset="0"/>
                <a:ea typeface="Josefin Slab" panose="020B0604020202020204" charset="0"/>
              </a:rPr>
              <a:t>WHAT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lab" panose="020B0604020202020204" charset="0"/>
                <a:ea typeface="Josefin Slab" panose="020B0604020202020204" charset="0"/>
              </a:rPr>
              <a:t> drives engagement with the age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lab" panose="020B0604020202020204" charset="0"/>
                <a:ea typeface="Josefin Slab" panose="020B0604020202020204" charset="0"/>
              </a:rPr>
              <a:t>WHY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lab" panose="020B0604020202020204" charset="0"/>
                <a:ea typeface="Josefin Slab" panose="020B0604020202020204" charset="0"/>
              </a:rPr>
              <a:t> co-ops should engage this group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lab" panose="020B0604020202020204" charset="0"/>
                <a:ea typeface="Josefin Slab" panose="020B0604020202020204" charset="0"/>
              </a:rPr>
              <a:t>HOW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efin Slab" panose="020B0604020202020204" charset="0"/>
                <a:ea typeface="Josefin Slab" panose="020B0604020202020204" charset="0"/>
              </a:rPr>
              <a:t> you can take steps at your co-op to engage with this 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efin Slab" panose="020B0604020202020204" charset="0"/>
              <a:ea typeface="Josefin Slab" panose="020B060402020202020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efin Slab" panose="020B0604020202020204" charset="0"/>
              <a:ea typeface="Josefin Slab" panose="020B060402020202020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2EA07-A65B-485D-A498-3FF30377204D}"/>
              </a:ext>
            </a:extLst>
          </p:cNvPr>
          <p:cNvSpPr txBox="1"/>
          <p:nvPr/>
        </p:nvSpPr>
        <p:spPr>
          <a:xfrm>
            <a:off x="397920" y="509287"/>
            <a:ext cx="32596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hase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tic SC" panose="00000500000000000000" pitchFamily="2" charset="-79"/>
                <a:ea typeface="+mn-ea"/>
                <a:cs typeface="Amatic SC" panose="00000500000000000000" pitchFamily="2" charset="-79"/>
              </a:rPr>
              <a:t> 1 Overview </a:t>
            </a:r>
          </a:p>
        </p:txBody>
      </p:sp>
    </p:spTree>
    <p:extLst>
      <p:ext uri="{BB962C8B-B14F-4D97-AF65-F5344CB8AC3E}">
        <p14:creationId xmlns:p14="http://schemas.microsoft.com/office/powerpoint/2010/main" val="157552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3014" y="404036"/>
            <a:ext cx="5779496" cy="572031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CCA326-CFCD-4A99-8ADA-CC5BA926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3" y="17146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Research to Inform YAME Strategy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042C15-6FA1-4E84-AF41-8B1FF76C6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86" y="1493411"/>
            <a:ext cx="4337482" cy="41688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Advisory committee</a:t>
            </a:r>
          </a:p>
          <a:p>
            <a:r>
              <a:rPr lang="en-US" dirty="0"/>
              <a:t>Touchstone National Survey on the Cooperative Difference</a:t>
            </a:r>
          </a:p>
          <a:p>
            <a:r>
              <a:rPr lang="en-US" dirty="0"/>
              <a:t>Lexicon Research</a:t>
            </a:r>
          </a:p>
          <a:p>
            <a:r>
              <a:rPr lang="en-US" dirty="0"/>
              <a:t>Six focus groups of young adult co-op members (Idaho, Kansas, Michigan, Missouri, Ohio, Washington)</a:t>
            </a:r>
          </a:p>
        </p:txBody>
      </p:sp>
    </p:spTree>
    <p:extLst>
      <p:ext uri="{BB962C8B-B14F-4D97-AF65-F5344CB8AC3E}">
        <p14:creationId xmlns:p14="http://schemas.microsoft.com/office/powerpoint/2010/main" val="166891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16938F-8600-AE44-89B3-167B6AB3E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148" y="1487159"/>
            <a:ext cx="6903852" cy="38849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F1BA17-C485-46DC-859A-470C98F50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51" y="1673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Focus Group Takeaways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78BE7E-9365-4D44-A2BD-893F11B7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59" y="1528241"/>
            <a:ext cx="4337482" cy="4168888"/>
          </a:xfrm>
        </p:spPr>
        <p:txBody>
          <a:bodyPr>
            <a:normAutofit/>
          </a:bodyPr>
          <a:lstStyle/>
          <a:p>
            <a:r>
              <a:rPr lang="en-US" dirty="0"/>
              <a:t>Community is key; history doesn’t engage</a:t>
            </a:r>
          </a:p>
          <a:p>
            <a:r>
              <a:rPr lang="en-US" dirty="0"/>
              <a:t>Core values matter most</a:t>
            </a:r>
          </a:p>
          <a:p>
            <a:r>
              <a:rPr lang="en-US" dirty="0"/>
              <a:t>They value your products &amp; services, but don’t always know about them</a:t>
            </a:r>
          </a:p>
        </p:txBody>
      </p:sp>
    </p:spTree>
    <p:extLst>
      <p:ext uri="{BB962C8B-B14F-4D97-AF65-F5344CB8AC3E}">
        <p14:creationId xmlns:p14="http://schemas.microsoft.com/office/powerpoint/2010/main" val="100978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4235" y="418111"/>
            <a:ext cx="578776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22F54-5954-324C-8ECD-59F0F6713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385" y="3929609"/>
            <a:ext cx="3187700" cy="2222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8B2DFB-534F-4FD1-99A2-CC428C9E1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70" y="1344556"/>
            <a:ext cx="4337482" cy="4168888"/>
          </a:xfrm>
        </p:spPr>
        <p:txBody>
          <a:bodyPr>
            <a:normAutofit/>
          </a:bodyPr>
          <a:lstStyle/>
          <a:p>
            <a:r>
              <a:rPr lang="en-US" dirty="0"/>
              <a:t>Use multiple channels, multiple times to reach them</a:t>
            </a:r>
          </a:p>
          <a:p>
            <a:r>
              <a:rPr lang="en-US" dirty="0"/>
              <a:t>Give them options and make it easy</a:t>
            </a:r>
          </a:p>
          <a:p>
            <a:r>
              <a:rPr lang="en-US" dirty="0"/>
              <a:t>Meet them where they are, and make it personal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FE6FF6-074F-4B5C-8DCC-BFE8407A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51" y="1673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Focus Group Takeaways</a:t>
            </a:r>
          </a:p>
        </p:txBody>
      </p:sp>
    </p:spTree>
    <p:extLst>
      <p:ext uri="{BB962C8B-B14F-4D97-AF65-F5344CB8AC3E}">
        <p14:creationId xmlns:p14="http://schemas.microsoft.com/office/powerpoint/2010/main" val="538670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A2F83FE-95D3-2B4F-AB87-CC68ADC405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6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AEF1-0E35-4FC7-A6D7-1CB2F4B3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89" y="42627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YAME Phase 1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29043-F779-4A3E-BE84-CAE13324C9B9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E46A09-C8B7-4102-953C-A113E6E975F7}"/>
              </a:ext>
            </a:extLst>
          </p:cNvPr>
          <p:cNvGrpSpPr/>
          <p:nvPr/>
        </p:nvGrpSpPr>
        <p:grpSpPr>
          <a:xfrm>
            <a:off x="5452988" y="426272"/>
            <a:ext cx="6622473" cy="5670578"/>
            <a:chOff x="6403066" y="584984"/>
            <a:chExt cx="5412696" cy="49617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2D7429-5FCD-4782-ACDC-FA3A23E4F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4406" y="584984"/>
              <a:ext cx="5361356" cy="24852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816E48-B32A-4365-BEDC-B3E886C97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3066" y="3070265"/>
              <a:ext cx="5317446" cy="2476498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02F03-13C5-4E79-B10B-76B16063E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309" y="1723294"/>
            <a:ext cx="4996411" cy="505027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Josefin Slab" panose="020B0604020202020204" charset="0"/>
                <a:cs typeface="Josefin Slab" panose="020B0604020202020204" charset="0"/>
              </a:rPr>
              <a:t>The WHY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Josefin Slab" panose="020B0604020202020204" charset="0"/>
                <a:cs typeface="Josefin Slab" panose="020B0604020202020204" charset="0"/>
              </a:rPr>
              <a:t>The WHAT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Josefin Slab" panose="020B0604020202020204" charset="0"/>
                <a:cs typeface="Josefin Slab" panose="020B0604020202020204" charset="0"/>
              </a:rPr>
              <a:t>The HOW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Josefin Slab" panose="020B0604020202020204" charset="0"/>
                <a:cs typeface="Josefin Slab" panose="020B0604020202020204" charset="0"/>
              </a:rPr>
              <a:t>Create Your Communications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Josefin Slab" panose="020B0604020202020204" charset="0"/>
                <a:cs typeface="Josefin Slab" panose="020B0604020202020204" charset="0"/>
              </a:rPr>
              <a:t>Member Feedback &amp; Survey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Josefin Slab" panose="020B0604020202020204" charset="0"/>
                <a:cs typeface="Josefin Slab" panose="020B0604020202020204" charset="0"/>
              </a:rPr>
              <a:t>Engagement Resources (including Idea Bank)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03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CA22-A285-4C5A-A840-2B091175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Young Adult Member Engagement">
            <a:hlinkClick r:id="" action="ppaction://media"/>
            <a:extLst>
              <a:ext uri="{FF2B5EF4-FFF2-40B4-BE49-F238E27FC236}">
                <a16:creationId xmlns:a16="http://schemas.microsoft.com/office/drawing/2014/main" id="{50905896-32BC-495C-8CE1-0F8C25779A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09938" cy="68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1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A889-4167-46B7-A863-F59302CA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04AF-853A-48ED-9B98-12D7A6872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58" y="1538545"/>
            <a:ext cx="453124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YAME</a:t>
            </a: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What is it?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Why is this a thing?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How was this created?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How can it help me?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61EE22D-D9DD-4BDC-B27E-A5A760CA7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38"/>
          <a:stretch/>
        </p:blipFill>
        <p:spPr>
          <a:xfrm>
            <a:off x="5374754" y="1943157"/>
            <a:ext cx="6705599" cy="3694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79368-196F-45DA-8C11-BFE91DC6BA3B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</a:p>
        </p:txBody>
      </p:sp>
    </p:spTree>
    <p:extLst>
      <p:ext uri="{BB962C8B-B14F-4D97-AF65-F5344CB8AC3E}">
        <p14:creationId xmlns:p14="http://schemas.microsoft.com/office/powerpoint/2010/main" val="15363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EDEB-42C9-B842-BDBD-A06C1A03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Phase 2: Internally Focused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ECBF-5F15-1A47-B3EC-C3AEF5CE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Help co-ops develop and nurture a workforce and organizational culture that are effective at meeting evolving member expectations.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504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Phase 2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F1B01D-70DE-4B0F-9BE2-24B896B47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255"/>
            <a:ext cx="3952355" cy="434870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Employer branding, talent acquisition and onboarding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Ongoing employee education for new and tenured staff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Culture development toolkit designed for leaders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BF1D29-FCF0-48EF-9E31-4DC2773EC3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055" y="1828254"/>
            <a:ext cx="2796801" cy="35615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F27B66-68A6-4791-98E6-CA48BF8104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802" y="3158267"/>
            <a:ext cx="3952355" cy="3022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03C6F-A63D-4C09-9097-F89CB4BBB9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0" r="9040" b="17625"/>
          <a:stretch/>
        </p:blipFill>
        <p:spPr>
          <a:xfrm>
            <a:off x="9170675" y="1828254"/>
            <a:ext cx="2814964" cy="32603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67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2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Research Guided by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55" y="1690688"/>
            <a:ext cx="4200580" cy="4351338"/>
          </a:xfrm>
        </p:spPr>
        <p:txBody>
          <a:bodyPr>
            <a:noAutofit/>
          </a:bodyPr>
          <a:lstStyle/>
          <a:p>
            <a:pPr lvl="0"/>
            <a:r>
              <a:rPr lang="en-US" sz="3000" dirty="0"/>
              <a:t>Feedback from more than 100 members</a:t>
            </a:r>
            <a:br>
              <a:rPr lang="en-US" sz="3000" dirty="0"/>
            </a:br>
            <a:endParaRPr lang="en-US" sz="3000" dirty="0"/>
          </a:p>
          <a:p>
            <a:pPr lvl="0"/>
            <a:r>
              <a:rPr lang="en-US" sz="3000" dirty="0"/>
              <a:t>Workforce advisory group</a:t>
            </a:r>
            <a:br>
              <a:rPr lang="en-US" sz="3000" dirty="0"/>
            </a:br>
            <a:endParaRPr lang="en-US" sz="3000" dirty="0"/>
          </a:p>
          <a:p>
            <a:pPr lvl="0"/>
            <a:r>
              <a:rPr lang="en-US" sz="3000" dirty="0"/>
              <a:t>YAME advisory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F7B0B-5C3D-48AE-80EA-37DC8C57C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8484" y="603608"/>
            <a:ext cx="3466349" cy="45404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B5589-9F2B-487A-BC5E-B2F1546F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075" y="4273260"/>
            <a:ext cx="6424818" cy="2014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4FFD2-EEAA-410B-8A84-B65D221D9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062" y="1517254"/>
            <a:ext cx="3051021" cy="26233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2607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1A2D-ED92-4FF2-B3DA-9BA6F4C4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67177" cy="1325563"/>
          </a:xfrm>
        </p:spPr>
        <p:txBody>
          <a:bodyPr/>
          <a:lstStyle/>
          <a:p>
            <a:r>
              <a:rPr lang="en-US" dirty="0"/>
              <a:t>Phase 2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9A803-0152-40DA-961B-E1091821F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/>
              <a:t>70+ downloadable resources</a:t>
            </a:r>
          </a:p>
          <a:p>
            <a:r>
              <a:rPr lang="en-US" dirty="0"/>
              <a:t>All customizable</a:t>
            </a:r>
          </a:p>
          <a:p>
            <a:r>
              <a:rPr lang="en-US" dirty="0"/>
              <a:t>Broken down by topic &amp; type</a:t>
            </a:r>
          </a:p>
          <a:p>
            <a:r>
              <a:rPr lang="en-US" dirty="0"/>
              <a:t>In strategic order</a:t>
            </a:r>
          </a:p>
          <a:p>
            <a:r>
              <a:rPr lang="en-US" dirty="0"/>
              <a:t>Incorporated into 2 plans:</a:t>
            </a:r>
          </a:p>
          <a:p>
            <a:pPr lvl="1"/>
            <a:r>
              <a:rPr lang="en-US" dirty="0"/>
              <a:t>Onboarding new employees</a:t>
            </a:r>
          </a:p>
          <a:p>
            <a:pPr lvl="1"/>
            <a:r>
              <a:rPr lang="en-US" dirty="0"/>
              <a:t>Ongoing education for tenured employees</a:t>
            </a:r>
          </a:p>
          <a:p>
            <a:r>
              <a:rPr lang="en-US" dirty="0">
                <a:latin typeface="Josefin Slab" panose="020B0604020202020204" charset="0"/>
              </a:rPr>
              <a:t>Help employees be knowledgeable &amp; use a common/consistent language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CFF86-065B-4458-B131-55407BD6B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509" y="1900269"/>
            <a:ext cx="6180487" cy="24104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30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C2B5-3CCE-4F3F-B944-7AE164D99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title="Young Adult Member Engagement Initiative: Phase 2 Resources">
            <a:hlinkClick r:id="" action="ppaction://media"/>
            <a:extLst>
              <a:ext uri="{FF2B5EF4-FFF2-40B4-BE49-F238E27FC236}">
                <a16:creationId xmlns:a16="http://schemas.microsoft.com/office/drawing/2014/main" id="{42996D00-BF08-4B86-828B-D392930464A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47912A-A7B7-4680-9FB3-D013FCFB749A}"/>
              </a:ext>
            </a:extLst>
          </p:cNvPr>
          <p:cNvSpPr/>
          <p:nvPr/>
        </p:nvSpPr>
        <p:spPr>
          <a:xfrm>
            <a:off x="0" y="1"/>
            <a:ext cx="12192000" cy="6311900"/>
          </a:xfrm>
          <a:prstGeom prst="rect">
            <a:avLst/>
          </a:prstGeom>
          <a:solidFill>
            <a:srgbClr val="E0AF5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88FF-8B40-43E3-B7BE-92C89E6B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Let’s Start Thinking!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1EB11-C66D-49B5-B346-D9EB4281C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377489" cy="4300679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What do I want to help my co-op do differently? 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Build up our employer brand in the community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Have an extensive onboarding plan for new hires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Better educate employees on the co-op and its programs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Break down organizational silos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Improve the co-op’s culture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chemeClr val="bg1"/>
                </a:solidFill>
              </a:rPr>
              <a:t>What resource(s) am I most interested in revisiting?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3000" b="1" dirty="0">
                <a:solidFill>
                  <a:schemeClr val="bg1"/>
                </a:solidFill>
              </a:rPr>
              <a:t>Which resources could promote collaboration in my co-op?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BC2B3-ED0A-4990-8BB7-A4222B43707B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7425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9225-78F6-46D4-9A67-BDD9D168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1289573"/>
            <a:ext cx="5034010" cy="3634119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matic SC"/>
                <a:cs typeface="Amatic SC"/>
              </a:rPr>
              <a:t>A Look Inside the 6 Areas</a:t>
            </a:r>
            <a:endParaRPr lang="en-US" sz="8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933252-D6E3-4A4D-824D-0034A557A694}"/>
              </a:ext>
            </a:extLst>
          </p:cNvPr>
          <p:cNvGrpSpPr/>
          <p:nvPr/>
        </p:nvGrpSpPr>
        <p:grpSpPr>
          <a:xfrm>
            <a:off x="5848266" y="431485"/>
            <a:ext cx="6009908" cy="5647363"/>
            <a:chOff x="5114613" y="431485"/>
            <a:chExt cx="6009908" cy="56473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FE31FAA-002D-4A20-B29A-CA13572D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613" y="431485"/>
              <a:ext cx="6009908" cy="27404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5F6530-A386-46A4-A3C6-6C058B8C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613" y="3171963"/>
              <a:ext cx="6009908" cy="290688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273492-87BE-4502-B39E-3F712CCFECE1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6707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1. Assessment &amp; Buy-In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8119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Planning tools and resources to help answer:</a:t>
            </a:r>
          </a:p>
          <a:p>
            <a:pPr lvl="1"/>
            <a:r>
              <a:rPr lang="en-US" sz="3200" dirty="0"/>
              <a:t>What’s the business case?</a:t>
            </a:r>
          </a:p>
          <a:p>
            <a:pPr lvl="1"/>
            <a:r>
              <a:rPr lang="en-US" sz="3200" dirty="0"/>
              <a:t>Who should be involved?</a:t>
            </a:r>
          </a:p>
          <a:p>
            <a:pPr lvl="1"/>
            <a:r>
              <a:rPr lang="en-US" sz="3200" dirty="0"/>
              <a:t>Where do I start? (hint: with an audit!)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949A1-44F1-47E3-AD87-B04B6D105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"/>
          <a:stretch/>
        </p:blipFill>
        <p:spPr>
          <a:xfrm>
            <a:off x="5459103" y="1690688"/>
            <a:ext cx="6531929" cy="41980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11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162"/>
            <a:ext cx="10736766" cy="1325563"/>
          </a:xfrm>
        </p:spPr>
        <p:txBody>
          <a:bodyPr>
            <a:normAutofit/>
          </a:bodyPr>
          <a:lstStyle/>
          <a:p>
            <a:r>
              <a:rPr lang="en-US" sz="6000" dirty="0"/>
              <a:t>2.Employer Branding &amp; Talent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66"/>
            <a:ext cx="61638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Planning tools and resources to:</a:t>
            </a:r>
          </a:p>
          <a:p>
            <a:pPr lvl="1"/>
            <a:r>
              <a:rPr lang="en-US" sz="3200" dirty="0"/>
              <a:t>Assess and improve your employer brand</a:t>
            </a:r>
          </a:p>
          <a:p>
            <a:pPr lvl="1"/>
            <a:r>
              <a:rPr lang="en-US" sz="3200" dirty="0"/>
              <a:t>Understand and leverage employee values and needs</a:t>
            </a:r>
          </a:p>
          <a:p>
            <a:pPr lvl="1"/>
            <a:r>
              <a:rPr lang="en-US" sz="3200" dirty="0"/>
              <a:t>Create engaging communications to recruit the right talent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AC638-712F-4F46-A4B0-90E6E63E5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92"/>
          <a:stretch/>
        </p:blipFill>
        <p:spPr>
          <a:xfrm>
            <a:off x="7397087" y="1545725"/>
            <a:ext cx="4421175" cy="45203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8751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37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3. They’re Hired.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1656590"/>
            <a:ext cx="588106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Planning tools and resources to:</a:t>
            </a:r>
          </a:p>
          <a:p>
            <a:pPr lvl="1"/>
            <a:r>
              <a:rPr lang="en-US" sz="3200" dirty="0"/>
              <a:t>Welcome Idea List</a:t>
            </a:r>
          </a:p>
          <a:p>
            <a:pPr lvl="1"/>
            <a:r>
              <a:rPr lang="en-US" sz="3200" dirty="0"/>
              <a:t>Start Partner Program</a:t>
            </a:r>
          </a:p>
          <a:p>
            <a:pPr lvl="1"/>
            <a:r>
              <a:rPr lang="en-US" sz="3200" dirty="0"/>
              <a:t>First Day Checklist</a:t>
            </a:r>
          </a:p>
          <a:p>
            <a:pPr lvl="1"/>
            <a:r>
              <a:rPr lang="en-US" sz="3200" dirty="0"/>
              <a:t>Supervisor Checklist</a:t>
            </a:r>
          </a:p>
          <a:p>
            <a:pPr lvl="1"/>
            <a:r>
              <a:rPr lang="en-US" sz="3200" dirty="0"/>
              <a:t>Elevator Speech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7" name="Picture 6" descr="Text, chat or text message&#10;&#10;Description automatically generated">
            <a:extLst>
              <a:ext uri="{FF2B5EF4-FFF2-40B4-BE49-F238E27FC236}">
                <a16:creationId xmlns:a16="http://schemas.microsoft.com/office/drawing/2014/main" id="{605699F7-90A4-4237-8A3E-547944E61E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857" y="417536"/>
            <a:ext cx="4884299" cy="55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EA58-2C87-422B-B952-E8B313F6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54"/>
            <a:ext cx="10515600" cy="1325563"/>
          </a:xfrm>
        </p:spPr>
        <p:txBody>
          <a:bodyPr/>
          <a:lstStyle/>
          <a:p>
            <a:r>
              <a:rPr lang="en-US" dirty="0"/>
              <a:t>YAME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CC15C-8164-4E68-989E-5A1346AA4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7" y="1524017"/>
            <a:ext cx="4274160" cy="4763862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“Young Adult Member Engagement”</a:t>
            </a:r>
            <a:br>
              <a:rPr lang="en-US" sz="2800" dirty="0"/>
            </a:br>
            <a:endParaRPr lang="en-US" sz="1400" dirty="0"/>
          </a:p>
          <a:p>
            <a:pPr lvl="1"/>
            <a:r>
              <a:rPr lang="en-US" sz="2800" dirty="0"/>
              <a:t>Joint initiative from </a:t>
            </a:r>
            <a:br>
              <a:rPr lang="en-US" sz="2800" dirty="0"/>
            </a:br>
            <a:r>
              <a:rPr lang="en-US" sz="2800" dirty="0"/>
              <a:t>NRECA and Touchstone Energy</a:t>
            </a:r>
            <a:br>
              <a:rPr lang="en-US" sz="2800" dirty="0"/>
            </a:br>
            <a:endParaRPr lang="en-US" sz="1600" dirty="0"/>
          </a:p>
          <a:p>
            <a:pPr lvl="1"/>
            <a:r>
              <a:rPr lang="en-US" sz="2800" dirty="0"/>
              <a:t>Outgrowth of Lexicon project</a:t>
            </a:r>
            <a:br>
              <a:rPr lang="en-US" sz="2800" dirty="0"/>
            </a:b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EF121-9692-41AF-A2C3-5447F0A9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238" y="1524017"/>
            <a:ext cx="6528295" cy="4338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217D4-FE01-41AB-BEA9-457FCF834DA2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</a:p>
        </p:txBody>
      </p:sp>
    </p:spTree>
    <p:extLst>
      <p:ext uri="{BB962C8B-B14F-4D97-AF65-F5344CB8AC3E}">
        <p14:creationId xmlns:p14="http://schemas.microsoft.com/office/powerpoint/2010/main" val="14185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377"/>
            <a:ext cx="4084674" cy="2216850"/>
          </a:xfrm>
        </p:spPr>
        <p:txBody>
          <a:bodyPr>
            <a:normAutofit/>
          </a:bodyPr>
          <a:lstStyle/>
          <a:p>
            <a:r>
              <a:rPr lang="en-US" sz="5400" dirty="0"/>
              <a:t>Resource: Job Role </a:t>
            </a:r>
            <a:br>
              <a:rPr lang="en-US" sz="5400" dirty="0"/>
            </a:br>
            <a:r>
              <a:rPr lang="en-US" sz="5400" dirty="0"/>
              <a:t>Elevator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068" y="2331093"/>
            <a:ext cx="4084674" cy="4351338"/>
          </a:xfrm>
        </p:spPr>
        <p:txBody>
          <a:bodyPr>
            <a:normAutofit/>
          </a:bodyPr>
          <a:lstStyle/>
          <a:p>
            <a:pPr marL="228600" lvl="1">
              <a:buClrTx/>
              <a:defRPr/>
            </a:pPr>
            <a:r>
              <a:rPr lang="en-US" sz="2800" dirty="0">
                <a:latin typeface="Josefin Slab" panose="020B0604020202020204" charset="0"/>
              </a:rPr>
              <a:t>Help employees understand their impact </a:t>
            </a:r>
            <a:r>
              <a:rPr lang="en-US" sz="2800" b="1" dirty="0">
                <a:latin typeface="Josefin Slab" panose="020B0604020202020204" charset="0"/>
              </a:rPr>
              <a:t>simply</a:t>
            </a:r>
            <a:r>
              <a:rPr lang="en-US" sz="2800" dirty="0">
                <a:latin typeface="Josefin Slab" panose="020B0604020202020204" charset="0"/>
              </a:rPr>
              <a:t>, </a:t>
            </a:r>
            <a:r>
              <a:rPr lang="en-US" sz="2800" b="1" dirty="0">
                <a:latin typeface="Josefin Slab" panose="020B0604020202020204" charset="0"/>
              </a:rPr>
              <a:t>personally</a:t>
            </a:r>
            <a:r>
              <a:rPr lang="en-US" sz="2800" dirty="0">
                <a:latin typeface="Josefin Slab" panose="020B0604020202020204" charset="0"/>
              </a:rPr>
              <a:t> &amp; </a:t>
            </a:r>
            <a:r>
              <a:rPr lang="en-US" sz="2800" b="1" dirty="0">
                <a:latin typeface="Josefin Slab" panose="020B0604020202020204" charset="0"/>
              </a:rPr>
              <a:t>positively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490E7-CF71-4FEA-8E96-63FDAB36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39543"/>
            <a:ext cx="5715000" cy="592037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5051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4" y="205377"/>
            <a:ext cx="4874992" cy="2233023"/>
          </a:xfrm>
        </p:spPr>
        <p:txBody>
          <a:bodyPr>
            <a:normAutofit/>
          </a:bodyPr>
          <a:lstStyle/>
          <a:p>
            <a:r>
              <a:rPr lang="en-US" sz="5400" dirty="0"/>
              <a:t>Resource: Yearlong </a:t>
            </a:r>
            <a:br>
              <a:rPr lang="en-US" sz="5400" dirty="0"/>
            </a:br>
            <a:r>
              <a:rPr lang="en-US" sz="5400" dirty="0"/>
              <a:t>Onboarding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4" y="2341418"/>
            <a:ext cx="5881060" cy="3666510"/>
          </a:xfrm>
        </p:spPr>
        <p:txBody>
          <a:bodyPr/>
          <a:lstStyle/>
          <a:p>
            <a:pPr lvl="1"/>
            <a:r>
              <a:rPr lang="en-US" sz="2800" dirty="0"/>
              <a:t>First day</a:t>
            </a:r>
          </a:p>
          <a:p>
            <a:pPr lvl="1"/>
            <a:r>
              <a:rPr lang="en-US" sz="2800" dirty="0"/>
              <a:t>First week </a:t>
            </a:r>
          </a:p>
          <a:p>
            <a:pPr lvl="1"/>
            <a:r>
              <a:rPr lang="en-US" sz="2800" dirty="0"/>
              <a:t>First 30 days</a:t>
            </a:r>
          </a:p>
          <a:p>
            <a:pPr lvl="1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, 2</a:t>
            </a:r>
            <a:r>
              <a:rPr lang="en-US" sz="2800" baseline="30000" dirty="0"/>
              <a:t>nd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 &amp; 4</a:t>
            </a:r>
            <a:r>
              <a:rPr lang="en-US" sz="2800" baseline="30000" dirty="0"/>
              <a:t>th</a:t>
            </a:r>
            <a:r>
              <a:rPr lang="en-US" sz="2800" dirty="0"/>
              <a:t> Quarters</a:t>
            </a:r>
          </a:p>
          <a:p>
            <a:pPr lvl="1"/>
            <a:r>
              <a:rPr lang="en-US" sz="2800" dirty="0"/>
              <a:t>First Anniversary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4FDFF-52C3-42E1-AFA3-5D796EBD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96"/>
          <a:stretch/>
        </p:blipFill>
        <p:spPr>
          <a:xfrm>
            <a:off x="5599844" y="332008"/>
            <a:ext cx="6022312" cy="56759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1441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62055" cy="1976293"/>
          </a:xfrm>
        </p:spPr>
        <p:txBody>
          <a:bodyPr>
            <a:normAutofit/>
          </a:bodyPr>
          <a:lstStyle/>
          <a:p>
            <a:r>
              <a:rPr lang="en-US" sz="5400" dirty="0"/>
              <a:t>4. Ongoing   </a:t>
            </a:r>
            <a:br>
              <a:rPr lang="en-US" sz="5400" dirty="0"/>
            </a:br>
            <a:r>
              <a:rPr lang="en-US" sz="5400" dirty="0"/>
              <a:t>    Employee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413" y="2634137"/>
            <a:ext cx="4584842" cy="3492790"/>
          </a:xfrm>
        </p:spPr>
        <p:txBody>
          <a:bodyPr>
            <a:normAutofit/>
          </a:bodyPr>
          <a:lstStyle/>
          <a:p>
            <a:r>
              <a:rPr lang="en-US" sz="3200" dirty="0"/>
              <a:t>Seven topic areas co-ops told us are most important for new &amp; tenured employees to be knowledgeable about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3A161-DDA4-447C-9867-FC2367DBD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5" r="2312"/>
          <a:stretch/>
        </p:blipFill>
        <p:spPr>
          <a:xfrm>
            <a:off x="5788089" y="865266"/>
            <a:ext cx="6064857" cy="51274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398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Resource: Asset Pack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15BB2-D826-4CF4-8DF2-B5FD1F140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" r="6490"/>
          <a:stretch/>
        </p:blipFill>
        <p:spPr>
          <a:xfrm>
            <a:off x="5292520" y="597984"/>
            <a:ext cx="6698513" cy="51673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A24C4A-A980-454E-8AA7-F35195132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423" y="1772351"/>
            <a:ext cx="4480932" cy="4560814"/>
          </a:xfrm>
        </p:spPr>
        <p:txBody>
          <a:bodyPr>
            <a:normAutofit/>
          </a:bodyPr>
          <a:lstStyle/>
          <a:p>
            <a:r>
              <a:rPr lang="en-US" sz="3200" dirty="0"/>
              <a:t>What’s in it</a:t>
            </a:r>
          </a:p>
          <a:p>
            <a:r>
              <a:rPr lang="en-US" sz="3200" dirty="0"/>
              <a:t>For multiple channels</a:t>
            </a:r>
          </a:p>
          <a:p>
            <a:r>
              <a:rPr lang="en-US" sz="3200" dirty="0"/>
              <a:t>Suggestions for use</a:t>
            </a:r>
          </a:p>
          <a:p>
            <a:r>
              <a:rPr lang="en-US" sz="3200" dirty="0"/>
              <a:t>Easy to repurpose</a:t>
            </a:r>
          </a:p>
        </p:txBody>
      </p:sp>
    </p:spTree>
    <p:extLst>
      <p:ext uri="{BB962C8B-B14F-4D97-AF65-F5344CB8AC3E}">
        <p14:creationId xmlns:p14="http://schemas.microsoft.com/office/powerpoint/2010/main" val="2269393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2D643-3BB6-48B4-B869-BA07C368D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435"/>
            <a:ext cx="5915891" cy="60293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72C3B1-7300-4256-9DFB-4AB4B75FDFC6}"/>
              </a:ext>
            </a:extLst>
          </p:cNvPr>
          <p:cNvSpPr txBox="1">
            <a:spLocks/>
          </p:cNvSpPr>
          <p:nvPr/>
        </p:nvSpPr>
        <p:spPr>
          <a:xfrm>
            <a:off x="569844" y="312941"/>
            <a:ext cx="5398877" cy="1546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matic SC" pitchFamily="2" charset="-79"/>
                <a:ea typeface="+mj-ea"/>
                <a:cs typeface="Amatic SC" pitchFamily="2" charset="-79"/>
              </a:defRPr>
            </a:lvl1pPr>
          </a:lstStyle>
          <a:p>
            <a:r>
              <a:rPr lang="en-US" sz="5400" dirty="0"/>
              <a:t>Resource: Ongoing </a:t>
            </a:r>
          </a:p>
          <a:p>
            <a:r>
              <a:rPr lang="en-US" sz="5400" dirty="0"/>
              <a:t>Education Plan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59F75A-DDC1-4E80-961A-616CDB179E2B}"/>
              </a:ext>
            </a:extLst>
          </p:cNvPr>
          <p:cNvSpPr txBox="1">
            <a:spLocks/>
          </p:cNvSpPr>
          <p:nvPr/>
        </p:nvSpPr>
        <p:spPr>
          <a:xfrm>
            <a:off x="569844" y="1998798"/>
            <a:ext cx="5235211" cy="419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Re-engage employees:</a:t>
            </a:r>
            <a:br>
              <a:rPr lang="en-US" sz="3200" dirty="0"/>
            </a:br>
            <a:endParaRPr lang="en-US" sz="1600" dirty="0"/>
          </a:p>
          <a:p>
            <a:pPr lvl="1"/>
            <a:r>
              <a:rPr lang="en-US" sz="3200" dirty="0"/>
              <a:t>Six months</a:t>
            </a:r>
          </a:p>
          <a:p>
            <a:pPr lvl="1"/>
            <a:r>
              <a:rPr lang="en-US" sz="3200" dirty="0"/>
              <a:t>Sorted by goal</a:t>
            </a:r>
          </a:p>
          <a:p>
            <a:pPr lvl="1"/>
            <a:r>
              <a:rPr lang="en-US" sz="3200" dirty="0"/>
              <a:t>Other ideas for throughout the year</a:t>
            </a:r>
          </a:p>
          <a:p>
            <a:pPr lvl="1"/>
            <a:r>
              <a:rPr lang="en-US" sz="3200" dirty="0"/>
              <a:t>Tips to execute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3736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B995-99BB-4DAC-8D03-166FEF79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 fire hydrant slide</a:t>
            </a:r>
            <a:br>
              <a:rPr lang="en-US" dirty="0"/>
            </a:br>
            <a:r>
              <a:rPr lang="en-US" dirty="0"/>
              <a:t>add site map download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6D8A-7A54-4AB9-8CB2-F0EE03EFC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A picture containing text, outdoor, person, person&#10;&#10;Description automatically generated">
            <a:extLst>
              <a:ext uri="{FF2B5EF4-FFF2-40B4-BE49-F238E27FC236}">
                <a16:creationId xmlns:a16="http://schemas.microsoft.com/office/drawing/2014/main" id="{AD425130-26FA-4E6A-AA2C-E602AACED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1" r="5001" b="126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78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45" y="31164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5. Culture &amp;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599"/>
            <a:ext cx="5257800" cy="4696033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Various resource types</a:t>
            </a:r>
          </a:p>
          <a:p>
            <a:pPr marL="0" indent="0">
              <a:buNone/>
            </a:pPr>
            <a:r>
              <a:rPr lang="en-US" dirty="0"/>
              <a:t>  (Checklists, discussion guides</a:t>
            </a:r>
            <a:br>
              <a:rPr lang="en-US" dirty="0"/>
            </a:br>
            <a:r>
              <a:rPr lang="en-US" dirty="0"/>
              <a:t>    &amp; more)</a:t>
            </a:r>
            <a:endParaRPr lang="en-US" sz="3200" dirty="0"/>
          </a:p>
          <a:p>
            <a:pPr lvl="0"/>
            <a:r>
              <a:rPr lang="en-US" sz="3200" dirty="0"/>
              <a:t>In strategic order</a:t>
            </a:r>
          </a:p>
          <a:p>
            <a:pPr lvl="0"/>
            <a:r>
              <a:rPr lang="en-US" sz="3200" dirty="0"/>
              <a:t>To help with:</a:t>
            </a:r>
          </a:p>
          <a:p>
            <a:pPr lvl="1"/>
            <a:r>
              <a:rPr lang="en-US" sz="2800" dirty="0"/>
              <a:t>Why culture matters</a:t>
            </a:r>
          </a:p>
          <a:p>
            <a:pPr lvl="1"/>
            <a:r>
              <a:rPr lang="en-US" sz="2800" dirty="0"/>
              <a:t>Types of successful cultures</a:t>
            </a:r>
          </a:p>
          <a:p>
            <a:pPr lvl="1"/>
            <a:r>
              <a:rPr lang="en-US" sz="2800" dirty="0"/>
              <a:t>Taking first steps</a:t>
            </a:r>
          </a:p>
          <a:p>
            <a:pPr lvl="1"/>
            <a:r>
              <a:rPr lang="en-US" sz="2800" dirty="0"/>
              <a:t>DIY culture survey toolkit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2E3BC8-D958-4B41-A8B8-ADD277A91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34"/>
          <a:stretch/>
        </p:blipFill>
        <p:spPr>
          <a:xfrm>
            <a:off x="5794783" y="326102"/>
            <a:ext cx="6370188" cy="5823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760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DFE38-DC20-4C0E-A261-976AE9AC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06" b="49545"/>
          <a:stretch/>
        </p:blipFill>
        <p:spPr>
          <a:xfrm>
            <a:off x="0" y="0"/>
            <a:ext cx="12192000" cy="6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60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5. Culture &amp;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599"/>
            <a:ext cx="10515600" cy="4696033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Why does culture matter?</a:t>
            </a:r>
          </a:p>
          <a:p>
            <a:pPr lvl="0"/>
            <a:r>
              <a:rPr lang="en-US" sz="3200" dirty="0"/>
              <a:t>Types of successful cultures</a:t>
            </a:r>
          </a:p>
          <a:p>
            <a:pPr lvl="0"/>
            <a:r>
              <a:rPr lang="en-US" sz="3200" dirty="0"/>
              <a:t>Taking the first steps</a:t>
            </a:r>
          </a:p>
          <a:p>
            <a:r>
              <a:rPr lang="en-US" sz="3200" dirty="0"/>
              <a:t>DIY culture survey toolkit</a:t>
            </a:r>
          </a:p>
          <a:p>
            <a:r>
              <a:rPr lang="en-US" sz="3200" dirty="0"/>
              <a:t>Checklists and discussion guides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C8BB9-7149-4DD1-968E-262F7690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" t="50077" r="4148" b="34884"/>
          <a:stretch/>
        </p:blipFill>
        <p:spPr>
          <a:xfrm>
            <a:off x="0" y="84435"/>
            <a:ext cx="12192000" cy="5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4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8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6. Example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59372" cy="4351338"/>
          </a:xfrm>
        </p:spPr>
        <p:txBody>
          <a:bodyPr>
            <a:normAutofit/>
          </a:bodyPr>
          <a:lstStyle/>
          <a:p>
            <a:r>
              <a:rPr lang="en-US" dirty="0"/>
              <a:t>Get ideas in action with proven examples from peers that you can admire and acquire on various topic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E6686-9FFA-439A-9EB2-59516B663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73" y="265814"/>
            <a:ext cx="7305660" cy="58266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551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682F-9E88-4856-A560-E58BD010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matic SC"/>
                <a:cs typeface="Amatic SC"/>
              </a:rPr>
              <a:t>About the YAME Initiative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3A896-5AB2-4CD7-AF6F-288B6F2966C0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F3EE089-7B10-4228-AFD1-DDF91B9D2ED3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724831" cy="4302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Goals:</a:t>
            </a:r>
          </a:p>
          <a:p>
            <a:pPr marL="457200" lvl="1" indent="0">
              <a:buNone/>
            </a:pPr>
            <a:r>
              <a:rPr lang="en-US" sz="2800" dirty="0"/>
              <a:t>1) Foster adaptive culture</a:t>
            </a:r>
          </a:p>
          <a:p>
            <a:pPr marL="457200" lvl="1" indent="0">
              <a:buNone/>
            </a:pPr>
            <a:r>
              <a:rPr lang="en-US" sz="2800" dirty="0"/>
              <a:t>2) Boost engagement</a:t>
            </a:r>
          </a:p>
          <a:p>
            <a:pPr marL="457200" lvl="1" indent="0">
              <a:buNone/>
            </a:pPr>
            <a:r>
              <a:rPr lang="en-US" sz="2800" dirty="0"/>
              <a:t>3) Increase involvement</a:t>
            </a:r>
          </a:p>
          <a:p>
            <a:r>
              <a:rPr lang="en-US" b="1" dirty="0"/>
              <a:t>Two phases:</a:t>
            </a:r>
          </a:p>
          <a:p>
            <a:pPr marL="457200" lvl="1" indent="0">
              <a:buNone/>
            </a:pPr>
            <a:r>
              <a:rPr lang="en-US" sz="2800" dirty="0"/>
              <a:t>1) Externally focused</a:t>
            </a:r>
          </a:p>
          <a:p>
            <a:pPr marL="457200" lvl="1" indent="0">
              <a:buNone/>
            </a:pPr>
            <a:r>
              <a:rPr lang="en-US" sz="2800" dirty="0"/>
              <a:t>2) Internally focused</a:t>
            </a:r>
          </a:p>
          <a:p>
            <a:r>
              <a:rPr lang="en-US" b="1" dirty="0"/>
              <a:t>Content</a:t>
            </a:r>
            <a:r>
              <a:rPr lang="en-US" sz="3200" b="1" dirty="0"/>
              <a:t>: </a:t>
            </a:r>
            <a:r>
              <a:rPr lang="en-US" dirty="0"/>
              <a:t>Research &amp; resources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2EC763A-6F09-425D-985F-5DAA305C9A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193" y="494313"/>
            <a:ext cx="4214412" cy="28033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8B3C4-5B89-4B25-A355-4883ADD34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193" y="3425124"/>
            <a:ext cx="4214412" cy="2631929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611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4AB4-9FF4-5F4B-AD74-721E8298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Content Boosts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9C1B1-B60F-BC46-B413-A08EE7AB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08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Additional existing resources from Touchstone Energy® and NRECA to help meet the goals of this initiative.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1C644-F919-4E6B-88A3-94F20CC9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157" y="2623542"/>
            <a:ext cx="9879496" cy="35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9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AEF1-0E35-4FC7-A6D7-1CB2F4B3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15792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What Can We Do to Engage Members &amp; Employees?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29043-F779-4A3E-BE84-CAE13324C9B9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cooperative.com</a:t>
            </a:r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Josefin Slab" panose="02000000000000000000" pitchFamily="2" charset="77"/>
              </a:rPr>
              <a:t>yame</a:t>
            </a:r>
            <a:endParaRPr lang="en-US" sz="2400" dirty="0">
              <a:solidFill>
                <a:schemeClr val="bg1"/>
              </a:solidFill>
              <a:latin typeface="Josefin Slab" panose="02000000000000000000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CF2AB-28DE-41ED-9580-4A93A998F57C}"/>
              </a:ext>
            </a:extLst>
          </p:cNvPr>
          <p:cNvGrpSpPr/>
          <p:nvPr/>
        </p:nvGrpSpPr>
        <p:grpSpPr>
          <a:xfrm>
            <a:off x="8309808" y="2222205"/>
            <a:ext cx="3951766" cy="4089695"/>
            <a:chOff x="6507120" y="915912"/>
            <a:chExt cx="5163879" cy="5164067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050396-D384-4009-833F-E92FED317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89" r="7889" b="-4295"/>
            <a:stretch/>
          </p:blipFill>
          <p:spPr>
            <a:xfrm>
              <a:off x="6507120" y="915912"/>
              <a:ext cx="5163879" cy="5164067"/>
            </a:xfrm>
            <a:prstGeom prst="ellipse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853930A9-EFC3-4ED2-B313-BB3E864206E1}"/>
                </a:ext>
              </a:extLst>
            </p:cNvPr>
            <p:cNvSpPr txBox="1">
              <a:spLocks/>
            </p:cNvSpPr>
            <p:nvPr/>
          </p:nvSpPr>
          <p:spPr>
            <a:xfrm>
              <a:off x="7851168" y="2845940"/>
              <a:ext cx="2594168" cy="24525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2000" b="1" dirty="0"/>
                <a:t>Meet them where they are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EE630-4C86-4DBC-8731-4963C28E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76" y="1152940"/>
            <a:ext cx="11070640" cy="4896986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b="1" dirty="0"/>
              <a:t>Communicate the Cooperative Difference </a:t>
            </a:r>
            <a:r>
              <a:rPr lang="en-US" sz="2400" i="1" dirty="0"/>
              <a:t>The best advantage we have for hiring, engaging, and mobilizing! (Internally &amp; Externally)</a:t>
            </a:r>
            <a:br>
              <a:rPr lang="en-US" sz="2400" i="1" dirty="0"/>
            </a:br>
            <a:endParaRPr lang="en-US" sz="1800" i="1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b="1" dirty="0"/>
              <a:t>​Ensure employees are knowledgeable about the co-op </a:t>
            </a:r>
            <a:br>
              <a:rPr lang="en-US" b="1" dirty="0"/>
            </a:br>
            <a:r>
              <a:rPr lang="en-US" sz="2400" i="1" dirty="0"/>
              <a:t>If it doesn’t resonate with employees, </a:t>
            </a:r>
            <a:br>
              <a:rPr lang="en-US" sz="2400" i="1" dirty="0"/>
            </a:br>
            <a:r>
              <a:rPr lang="en-US" sz="2400" i="1" dirty="0"/>
              <a:t>you can’t expect it to resonate with members</a:t>
            </a:r>
            <a:br>
              <a:rPr lang="en-US" sz="2400" i="1" dirty="0"/>
            </a:br>
            <a:endParaRPr lang="en-US" sz="18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b="1" dirty="0"/>
              <a:t>Meet them where they are</a:t>
            </a:r>
            <a:br>
              <a:rPr lang="en-US" b="1" dirty="0"/>
            </a:br>
            <a:r>
              <a:rPr lang="en-US" i="1" dirty="0"/>
              <a:t>Use multiple channels (</a:t>
            </a:r>
            <a:r>
              <a:rPr lang="en-US" i="1" dirty="0" err="1"/>
              <a:t>7x7</a:t>
            </a:r>
            <a:r>
              <a:rPr lang="en-US" i="1" dirty="0"/>
              <a:t>)</a:t>
            </a:r>
            <a:br>
              <a:rPr lang="en-US" i="1" dirty="0"/>
            </a:br>
            <a:endParaRPr lang="en-US" sz="1800" b="1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n-US" b="1" dirty="0">
                <a:latin typeface="Josefin Slab" panose="020B0604020202020204" charset="0"/>
                <a:cs typeface="Josefin Slab" panose="020B0604020202020204" charset="0"/>
              </a:rPr>
              <a:t>Utilize YAME &amp; Lexicon Resources</a:t>
            </a:r>
            <a:br>
              <a:rPr lang="en-US" b="1" dirty="0">
                <a:latin typeface="Josefin Slab" panose="020B0604020202020204" charset="0"/>
                <a:cs typeface="Josefin Slab" panose="020B0604020202020204" charset="0"/>
              </a:rPr>
            </a:br>
            <a:r>
              <a:rPr lang="en-US" sz="2400" i="1" dirty="0">
                <a:latin typeface="Josefin Slab" panose="020B0604020202020204" charset="0"/>
                <a:cs typeface="Josefin Slab" panose="020B0604020202020204" charset="0"/>
              </a:rPr>
              <a:t>Use</a:t>
            </a:r>
            <a:r>
              <a:rPr lang="en-US" sz="2400" i="1" dirty="0"/>
              <a:t> simple language that resonates (speak in a future</a:t>
            </a:r>
            <a:br>
              <a:rPr lang="en-US" sz="2400" i="1" dirty="0"/>
            </a:br>
            <a:r>
              <a:rPr lang="en-US" sz="2400" i="1" dirty="0"/>
              <a:t>voice; emphasizing local, community ties)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80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6AC3E2-04AD-AA47-9A02-C8748D779B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27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F2FCB-038C-864E-BF48-B965D4B327F5}"/>
              </a:ext>
            </a:extLst>
          </p:cNvPr>
          <p:cNvSpPr txBox="1"/>
          <p:nvPr/>
        </p:nvSpPr>
        <p:spPr>
          <a:xfrm>
            <a:off x="3366111" y="3349028"/>
            <a:ext cx="547532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000" dirty="0" err="1">
                <a:solidFill>
                  <a:schemeClr val="bg1"/>
                </a:solidFill>
                <a:latin typeface="Josefin Slab" panose="020B0604020202020204" charset="0"/>
                <a:ea typeface="Josefin Slab" panose="020B0604020202020204" charset="0"/>
              </a:rPr>
              <a:t>Maura.Giles@nreca.coop</a:t>
            </a:r>
            <a:endParaRPr lang="en-US" sz="4000" dirty="0">
              <a:solidFill>
                <a:schemeClr val="bg1"/>
              </a:solidFill>
              <a:latin typeface="Josefin Slab" panose="020B0604020202020204" charset="0"/>
              <a:ea typeface="Josefin Slab" panose="020B060402020202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D56C4-3664-4D00-AF9D-B5BACD66EC36}"/>
              </a:ext>
            </a:extLst>
          </p:cNvPr>
          <p:cNvSpPr txBox="1">
            <a:spLocks/>
          </p:cNvSpPr>
          <p:nvPr/>
        </p:nvSpPr>
        <p:spPr>
          <a:xfrm>
            <a:off x="509321" y="2249498"/>
            <a:ext cx="11188908" cy="170351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matic SC" pitchFamily="2" charset="-79"/>
                <a:ea typeface="+mj-ea"/>
                <a:cs typeface="Amatic SC" pitchFamily="2" charset="-79"/>
              </a:defRPr>
            </a:lvl1pPr>
          </a:lstStyle>
          <a:p>
            <a:pPr algn="ctr"/>
            <a:r>
              <a:rPr lang="en-US" sz="7200" dirty="0">
                <a:solidFill>
                  <a:schemeClr val="bg1"/>
                </a:solidFill>
              </a:rPr>
              <a:t>Cooperative.com/YAME</a:t>
            </a:r>
            <a:endParaRPr lang="en-US" sz="7200" dirty="0">
              <a:solidFill>
                <a:schemeClr val="bg1"/>
              </a:solidFill>
              <a:latin typeface="Amatic SC"/>
              <a:cs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35963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12C635-4D87-4C59-AF39-A61C6E05994C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F46422-01A4-4E70-BC6B-79B6BAF4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Why Focus on Young Adults?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60FA59BF-8898-4734-8883-6DF0E4706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779"/>
            <a:ext cx="10770704" cy="4168888"/>
          </a:xfrm>
        </p:spPr>
        <p:txBody>
          <a:bodyPr>
            <a:normAutofit/>
          </a:bodyPr>
          <a:lstStyle/>
          <a:p>
            <a:r>
              <a:rPr lang="en-US" dirty="0"/>
              <a:t>Changing demographics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4008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5D754-FD4C-AE4F-8554-D3574D31F6AF}"/>
              </a:ext>
            </a:extLst>
          </p:cNvPr>
          <p:cNvSpPr txBox="1"/>
          <p:nvPr/>
        </p:nvSpPr>
        <p:spPr>
          <a:xfrm>
            <a:off x="5942041" y="6311900"/>
            <a:ext cx="6022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lab" panose="02000000000000000000" pitchFamily="2" charset="77"/>
                <a:ea typeface="+mn-ea"/>
                <a:cs typeface="+mn-cs"/>
              </a:rPr>
              <a:t>cooperative.com/yame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7DDCA8-9232-431B-AFE0-8DE5BE11F76F}"/>
              </a:ext>
            </a:extLst>
          </p:cNvPr>
          <p:cNvGrpSpPr/>
          <p:nvPr/>
        </p:nvGrpSpPr>
        <p:grpSpPr>
          <a:xfrm>
            <a:off x="1108038" y="623950"/>
            <a:ext cx="3840652" cy="3461160"/>
            <a:chOff x="505334" y="1127243"/>
            <a:chExt cx="4303158" cy="3362076"/>
          </a:xfrm>
        </p:grpSpPr>
        <p:graphicFrame>
          <p:nvGraphicFramePr>
            <p:cNvPr id="68" name="Chart 67">
              <a:extLst>
                <a:ext uri="{FF2B5EF4-FFF2-40B4-BE49-F238E27FC236}">
                  <a16:creationId xmlns:a16="http://schemas.microsoft.com/office/drawing/2014/main" id="{A578EEDA-2D66-436C-938E-8F573CF73E45}"/>
                </a:ext>
              </a:extLst>
            </p:cNvPr>
            <p:cNvGraphicFramePr/>
            <p:nvPr/>
          </p:nvGraphicFramePr>
          <p:xfrm>
            <a:off x="505334" y="1127243"/>
            <a:ext cx="4303158" cy="3362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BBA4C01-FEFD-4B88-8D3C-406CC3F50609}"/>
                </a:ext>
              </a:extLst>
            </p:cNvPr>
            <p:cNvSpPr txBox="1"/>
            <p:nvPr/>
          </p:nvSpPr>
          <p:spPr>
            <a:xfrm>
              <a:off x="1500046" y="2567144"/>
              <a:ext cx="1404745" cy="56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Heads of House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58247F-739E-4FC4-B9A3-650FC07439FF}"/>
              </a:ext>
            </a:extLst>
          </p:cNvPr>
          <p:cNvGrpSpPr/>
          <p:nvPr/>
        </p:nvGrpSpPr>
        <p:grpSpPr>
          <a:xfrm>
            <a:off x="1019225" y="3303182"/>
            <a:ext cx="4018278" cy="3446521"/>
            <a:chOff x="-1752602" y="3274263"/>
            <a:chExt cx="4502175" cy="3347856"/>
          </a:xfrm>
        </p:grpSpPr>
        <p:graphicFrame>
          <p:nvGraphicFramePr>
            <p:cNvPr id="69" name="Chart 68">
              <a:extLst>
                <a:ext uri="{FF2B5EF4-FFF2-40B4-BE49-F238E27FC236}">
                  <a16:creationId xmlns:a16="http://schemas.microsoft.com/office/drawing/2014/main" id="{862D83E1-8C31-46B5-8E74-D32D8EAA9AFD}"/>
                </a:ext>
              </a:extLst>
            </p:cNvPr>
            <p:cNvGraphicFramePr/>
            <p:nvPr/>
          </p:nvGraphicFramePr>
          <p:xfrm>
            <a:off x="-1752602" y="3274263"/>
            <a:ext cx="4502175" cy="33478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145EB37-A1C5-4840-8375-A3A21443D40D}"/>
                </a:ext>
              </a:extLst>
            </p:cNvPr>
            <p:cNvSpPr txBox="1"/>
            <p:nvPr/>
          </p:nvSpPr>
          <p:spPr>
            <a:xfrm>
              <a:off x="-746562" y="4583913"/>
              <a:ext cx="1581105" cy="568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Total Population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654B1F7-B3CC-4E08-8761-ED7B03B49DD2}"/>
              </a:ext>
            </a:extLst>
          </p:cNvPr>
          <p:cNvGrpSpPr/>
          <p:nvPr/>
        </p:nvGrpSpPr>
        <p:grpSpPr>
          <a:xfrm>
            <a:off x="7116090" y="630188"/>
            <a:ext cx="3840652" cy="3461160"/>
            <a:chOff x="686088" y="1179682"/>
            <a:chExt cx="4303158" cy="3362076"/>
          </a:xfrm>
        </p:grpSpPr>
        <p:graphicFrame>
          <p:nvGraphicFramePr>
            <p:cNvPr id="73" name="Chart 72">
              <a:extLst>
                <a:ext uri="{FF2B5EF4-FFF2-40B4-BE49-F238E27FC236}">
                  <a16:creationId xmlns:a16="http://schemas.microsoft.com/office/drawing/2014/main" id="{621BC112-2F98-4876-8824-1555D002F019}"/>
                </a:ext>
              </a:extLst>
            </p:cNvPr>
            <p:cNvGraphicFramePr/>
            <p:nvPr/>
          </p:nvGraphicFramePr>
          <p:xfrm>
            <a:off x="686088" y="1179682"/>
            <a:ext cx="4303158" cy="3362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5DB9B0-EAF2-4693-9368-C067B5908B11}"/>
                </a:ext>
              </a:extLst>
            </p:cNvPr>
            <p:cNvSpPr txBox="1"/>
            <p:nvPr/>
          </p:nvSpPr>
          <p:spPr>
            <a:xfrm>
              <a:off x="1698689" y="2623657"/>
              <a:ext cx="1404745" cy="80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Workforce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863359B-9FEA-4B93-9E9E-06662E8219F7}"/>
              </a:ext>
            </a:extLst>
          </p:cNvPr>
          <p:cNvGrpSpPr/>
          <p:nvPr/>
        </p:nvGrpSpPr>
        <p:grpSpPr>
          <a:xfrm>
            <a:off x="7032871" y="3213237"/>
            <a:ext cx="3840652" cy="3461160"/>
            <a:chOff x="-385678" y="918583"/>
            <a:chExt cx="4303158" cy="3362076"/>
          </a:xfrm>
        </p:grpSpPr>
        <p:graphicFrame>
          <p:nvGraphicFramePr>
            <p:cNvPr id="76" name="Chart 75">
              <a:extLst>
                <a:ext uri="{FF2B5EF4-FFF2-40B4-BE49-F238E27FC236}">
                  <a16:creationId xmlns:a16="http://schemas.microsoft.com/office/drawing/2014/main" id="{E8A3BA1E-E2F9-44AB-8E4F-AE05E6CBAFE5}"/>
                </a:ext>
              </a:extLst>
            </p:cNvPr>
            <p:cNvGraphicFramePr/>
            <p:nvPr/>
          </p:nvGraphicFramePr>
          <p:xfrm>
            <a:off x="-385678" y="918583"/>
            <a:ext cx="4303158" cy="3362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5CDB818-6450-4BDC-BCEA-B878903BDF7F}"/>
                </a:ext>
              </a:extLst>
            </p:cNvPr>
            <p:cNvSpPr txBox="1"/>
            <p:nvPr/>
          </p:nvSpPr>
          <p:spPr>
            <a:xfrm>
              <a:off x="720164" y="2467593"/>
              <a:ext cx="1222654" cy="328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Hires 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8EB52FB-A801-4E49-B462-98AF60A48993}"/>
              </a:ext>
            </a:extLst>
          </p:cNvPr>
          <p:cNvSpPr txBox="1"/>
          <p:nvPr/>
        </p:nvSpPr>
        <p:spPr>
          <a:xfrm>
            <a:off x="9301600" y="6019744"/>
            <a:ext cx="289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2020 estimates based on NRECA data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20CA8F27-E75A-42FA-B839-F486B3A0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58" y="108297"/>
            <a:ext cx="3346525" cy="1325563"/>
          </a:xfrm>
        </p:spPr>
        <p:txBody>
          <a:bodyPr>
            <a:normAutofit/>
          </a:bodyPr>
          <a:lstStyle/>
          <a:p>
            <a:r>
              <a:rPr lang="en-US" dirty="0"/>
              <a:t>Co-op Members 	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2E691E8F-5B64-46C3-A46C-F137DC1FD3DD}"/>
              </a:ext>
            </a:extLst>
          </p:cNvPr>
          <p:cNvSpPr txBox="1">
            <a:spLocks/>
          </p:cNvSpPr>
          <p:nvPr/>
        </p:nvSpPr>
        <p:spPr>
          <a:xfrm>
            <a:off x="7243312" y="46748"/>
            <a:ext cx="40601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matic SC" pitchFamily="2" charset="-79"/>
                <a:ea typeface="+mj-ea"/>
                <a:cs typeface="Amatic SC" pitchFamily="2" charset="-79"/>
              </a:defRPr>
            </a:lvl1pPr>
          </a:lstStyle>
          <a:p>
            <a:r>
              <a:rPr lang="en-US" dirty="0"/>
              <a:t>Co-op Employees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E05E05-846A-43AA-9C07-DE5E023B4986}"/>
              </a:ext>
            </a:extLst>
          </p:cNvPr>
          <p:cNvSpPr/>
          <p:nvPr/>
        </p:nvSpPr>
        <p:spPr>
          <a:xfrm>
            <a:off x="4119202" y="2776669"/>
            <a:ext cx="455720" cy="432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3479584F-B54B-4E67-94AF-2F40693C8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141" y="2602244"/>
            <a:ext cx="4337482" cy="955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Baby Boomers &amp; Generation 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FBC7C-9834-46FB-ABC8-92D79D0D35D6}"/>
              </a:ext>
            </a:extLst>
          </p:cNvPr>
          <p:cNvGrpSpPr/>
          <p:nvPr/>
        </p:nvGrpSpPr>
        <p:grpSpPr>
          <a:xfrm>
            <a:off x="4129233" y="3767692"/>
            <a:ext cx="3003087" cy="955216"/>
            <a:chOff x="4129233" y="3767692"/>
            <a:chExt cx="3003087" cy="95521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256D9CD-F544-437C-8FE7-0E2FEE7DC7B7}"/>
                </a:ext>
              </a:extLst>
            </p:cNvPr>
            <p:cNvSpPr/>
            <p:nvPr/>
          </p:nvSpPr>
          <p:spPr>
            <a:xfrm>
              <a:off x="4129233" y="3928923"/>
              <a:ext cx="455720" cy="43268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EEEF6E58-223B-479F-847E-03C7AB9766CA}"/>
                </a:ext>
              </a:extLst>
            </p:cNvPr>
            <p:cNvSpPr txBox="1">
              <a:spLocks/>
            </p:cNvSpPr>
            <p:nvPr/>
          </p:nvSpPr>
          <p:spPr>
            <a:xfrm>
              <a:off x="4584953" y="3767692"/>
              <a:ext cx="2547367" cy="9552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Josefin Slab" panose="02000000000000000000" pitchFamily="2" charset="77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Generation Y &amp;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Generation Z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DB79CF-8F61-44B0-BB59-92B6A16874DF}"/>
              </a:ext>
            </a:extLst>
          </p:cNvPr>
          <p:cNvSpPr txBox="1">
            <a:spLocks/>
          </p:cNvSpPr>
          <p:nvPr/>
        </p:nvSpPr>
        <p:spPr>
          <a:xfrm>
            <a:off x="9611374" y="1496813"/>
            <a:ext cx="2690735" cy="4385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matic SC" pitchFamily="2" charset="-79"/>
                <a:ea typeface="+mj-ea"/>
                <a:cs typeface="Amatic SC" pitchFamily="2" charset="-79"/>
              </a:defRPr>
            </a:lvl1pPr>
          </a:lstStyle>
          <a:p>
            <a:r>
              <a:rPr lang="en-US" sz="2000" b="0" i="1" dirty="0">
                <a:latin typeface="Josefin Slab" panose="020B0604020202020204" charset="0"/>
                <a:ea typeface="Josefin Slab" panose="020B0604020202020204" charset="0"/>
              </a:rPr>
              <a:t>20% of Co-op Employees Eligible </a:t>
            </a:r>
          </a:p>
          <a:p>
            <a:r>
              <a:rPr lang="en-US" sz="2000" b="0" i="1" dirty="0">
                <a:latin typeface="Josefin Slab" panose="020B0604020202020204" charset="0"/>
                <a:ea typeface="Josefin Slab" panose="020B0604020202020204" charset="0"/>
              </a:rPr>
              <a:t>for Retirement in 2020</a:t>
            </a:r>
          </a:p>
        </p:txBody>
      </p:sp>
    </p:spTree>
    <p:extLst>
      <p:ext uri="{BB962C8B-B14F-4D97-AF65-F5344CB8AC3E}">
        <p14:creationId xmlns:p14="http://schemas.microsoft.com/office/powerpoint/2010/main" val="3207953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CCCD78C2-629F-46A3-A7AE-D1C94AA9A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3059" y="1492312"/>
            <a:ext cx="1936687" cy="1936687"/>
          </a:xfrm>
          <a:prstGeom prst="rect">
            <a:avLst/>
          </a:prstGeom>
        </p:spPr>
      </p:pic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3ACDC565-FAFF-475E-84D4-AAD3673A7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2477" y="1690688"/>
            <a:ext cx="1399608" cy="1399608"/>
          </a:xfrm>
          <a:prstGeom prst="rect">
            <a:avLst/>
          </a:prstGeom>
        </p:spPr>
      </p:pic>
      <p:pic>
        <p:nvPicPr>
          <p:cNvPr id="8" name="Graphic 7" descr="Woman">
            <a:extLst>
              <a:ext uri="{FF2B5EF4-FFF2-40B4-BE49-F238E27FC236}">
                <a16:creationId xmlns:a16="http://schemas.microsoft.com/office/drawing/2014/main" id="{6DBA3E5F-B454-4D6C-AC7D-F3C2B8FC7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7840" y="1706697"/>
            <a:ext cx="1399608" cy="139960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3CC67A9-4559-4502-8286-83BB69D69D7D}"/>
              </a:ext>
            </a:extLst>
          </p:cNvPr>
          <p:cNvSpPr txBox="1">
            <a:spLocks/>
          </p:cNvSpPr>
          <p:nvPr/>
        </p:nvSpPr>
        <p:spPr>
          <a:xfrm>
            <a:off x="3062769" y="3200346"/>
            <a:ext cx="1657266" cy="693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Total 38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25E155-6899-42FD-8F75-ACF339D5F429}"/>
              </a:ext>
            </a:extLst>
          </p:cNvPr>
          <p:cNvSpPr txBox="1">
            <a:spLocks/>
          </p:cNvSpPr>
          <p:nvPr/>
        </p:nvSpPr>
        <p:spPr>
          <a:xfrm>
            <a:off x="0" y="517826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matic SC" pitchFamily="2" charset="-79"/>
                <a:ea typeface="+mj-ea"/>
                <a:cs typeface="Amatic SC" pitchFamily="2" charset="-79"/>
              </a:defRPr>
            </a:lvl1pPr>
          </a:lstStyle>
          <a:p>
            <a:pPr algn="ctr"/>
            <a:r>
              <a:rPr lang="en-US" dirty="0">
                <a:latin typeface="Amatic SC"/>
                <a:cs typeface="Amatic SC"/>
              </a:rPr>
              <a:t>U.S. Median Age, 2019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26116CE-5A16-4C68-824E-68FD1C5BEEE9}"/>
              </a:ext>
            </a:extLst>
          </p:cNvPr>
          <p:cNvSpPr txBox="1">
            <a:spLocks/>
          </p:cNvSpPr>
          <p:nvPr/>
        </p:nvSpPr>
        <p:spPr>
          <a:xfrm>
            <a:off x="540434" y="4530803"/>
            <a:ext cx="11281025" cy="1749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32% of the U.S. population is 21-44</a:t>
            </a:r>
          </a:p>
          <a:p>
            <a:pPr marL="0" indent="0" algn="ctr">
              <a:buNone/>
            </a:pPr>
            <a:r>
              <a:rPr lang="en-US" sz="4000" i="1" dirty="0"/>
              <a:t>Only 16% of the U.S. population is 65+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BC3C073-591C-4AEA-9C1C-B755509411A5}"/>
              </a:ext>
            </a:extLst>
          </p:cNvPr>
          <p:cNvSpPr txBox="1">
            <a:spLocks/>
          </p:cNvSpPr>
          <p:nvPr/>
        </p:nvSpPr>
        <p:spPr>
          <a:xfrm>
            <a:off x="7712023" y="3182648"/>
            <a:ext cx="1657266" cy="66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Male 37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82C8B87-DB11-4F51-919D-3C17D4801EF6}"/>
              </a:ext>
            </a:extLst>
          </p:cNvPr>
          <p:cNvSpPr txBox="1">
            <a:spLocks/>
          </p:cNvSpPr>
          <p:nvPr/>
        </p:nvSpPr>
        <p:spPr>
          <a:xfrm>
            <a:off x="5336279" y="3165244"/>
            <a:ext cx="1812625" cy="527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Female 39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B3E22-DCC0-43BD-9268-AF5F56BC1D28}"/>
              </a:ext>
            </a:extLst>
          </p:cNvPr>
          <p:cNvSpPr/>
          <p:nvPr/>
        </p:nvSpPr>
        <p:spPr>
          <a:xfrm>
            <a:off x="10590284" y="5967270"/>
            <a:ext cx="1157689" cy="255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i="1" dirty="0">
                <a:solidFill>
                  <a:srgbClr val="000000"/>
                </a:solidFill>
                <a:latin typeface="Josefin Slab" panose="020B0604020202020204" charset="0"/>
              </a:rPr>
              <a:t>Source: </a:t>
            </a:r>
            <a:r>
              <a:rPr lang="en-US" sz="1000" i="1" dirty="0" err="1">
                <a:solidFill>
                  <a:srgbClr val="000000"/>
                </a:solidFill>
                <a:latin typeface="Josefin Slab" panose="020B0604020202020204" charset="0"/>
              </a:rPr>
              <a:t>Census.gov</a:t>
            </a:r>
            <a:endParaRPr lang="en-US" sz="1000" i="1" dirty="0">
              <a:solidFill>
                <a:srgbClr val="000000"/>
              </a:solidFill>
              <a:latin typeface="Josefin Sla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 build="p"/>
      <p:bldP spid="14" grpId="0" uiExpand="1" build="p"/>
      <p:bldP spid="1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12C635-4D87-4C59-AF39-A61C6E05994C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F46422-01A4-4E70-BC6B-79B6BAF4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Why Focus on Young Adults (Members &amp; Employees)?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19176E-C93C-4972-ADC9-44D9CAB95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779"/>
            <a:ext cx="11353800" cy="4168888"/>
          </a:xfrm>
        </p:spPr>
        <p:txBody>
          <a:bodyPr>
            <a:normAutofit/>
          </a:bodyPr>
          <a:lstStyle/>
          <a:p>
            <a:r>
              <a:rPr lang="en-US" dirty="0"/>
              <a:t>Changing demographics</a:t>
            </a:r>
          </a:p>
          <a:p>
            <a:r>
              <a:rPr lang="en-US" dirty="0"/>
              <a:t>Lower satisfaction scores among this age group</a:t>
            </a:r>
          </a:p>
          <a:p>
            <a:r>
              <a:rPr lang="en-US" dirty="0"/>
              <a:t>Stiff market competition to reach this group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b="1" dirty="0"/>
              <a:t>Shifting societal and consumer expectations affect </a:t>
            </a:r>
            <a:r>
              <a:rPr lang="en-US" b="1" u="sng" dirty="0"/>
              <a:t>all age groups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D0BD74-D9E9-490B-A59A-75010C309C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344" y="4204459"/>
            <a:ext cx="2861311" cy="189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6DDB1A-DFBB-48E2-9060-7E23B33AB1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490" y="4184702"/>
            <a:ext cx="2861310" cy="1907540"/>
          </a:xfrm>
          <a:prstGeom prst="rect">
            <a:avLst/>
          </a:prstGeom>
        </p:spPr>
      </p:pic>
      <p:pic>
        <p:nvPicPr>
          <p:cNvPr id="1026" name="Picture 2" descr="The Tablet, Kids, Baby, Boy, Gadgets, Education">
            <a:extLst>
              <a:ext uri="{FF2B5EF4-FFF2-40B4-BE49-F238E27FC236}">
                <a16:creationId xmlns:a16="http://schemas.microsoft.com/office/drawing/2014/main" id="{6518E606-1411-4786-B48B-47FD337B9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66818"/>
            <a:ext cx="2861311" cy="19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7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682F-9E88-4856-A560-E58BD010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56" y="319401"/>
            <a:ext cx="4989517" cy="1084719"/>
          </a:xfrm>
        </p:spPr>
        <p:txBody>
          <a:bodyPr>
            <a:normAutofit/>
          </a:bodyPr>
          <a:lstStyle/>
          <a:p>
            <a:r>
              <a:rPr lang="en-US" dirty="0">
                <a:latin typeface="Amatic SC"/>
                <a:cs typeface="Amatic SC"/>
              </a:rPr>
              <a:t>Today’s Members Expect…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A3BA4-FAAD-4224-BB23-43FEFEF37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55" y="1378246"/>
            <a:ext cx="611548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Independence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Transparency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Respect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Family-friendly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Technology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Convenience &amp; saving money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Josefin Slab"/>
                <a:ea typeface="Josefin Slab"/>
                <a:cs typeface="Arial"/>
              </a:rPr>
              <a:t>Giving back</a:t>
            </a:r>
            <a:endParaRPr lang="en-US" dirty="0">
              <a:ea typeface="Josefin Slab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3A896-5AB2-4CD7-AF6F-288B6F2966C0}"/>
              </a:ext>
            </a:extLst>
          </p:cNvPr>
          <p:cNvSpPr txBox="1"/>
          <p:nvPr/>
        </p:nvSpPr>
        <p:spPr>
          <a:xfrm>
            <a:off x="5968721" y="6311900"/>
            <a:ext cx="602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Josefin Slab" panose="02000000000000000000" pitchFamily="2" charset="77"/>
              </a:rPr>
              <a:t>cooperative.com/yame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BA9B5B-48CA-4A2D-ABE3-6B493F6E5A3E}"/>
              </a:ext>
            </a:extLst>
          </p:cNvPr>
          <p:cNvSpPr txBox="1">
            <a:spLocks/>
          </p:cNvSpPr>
          <p:nvPr/>
        </p:nvSpPr>
        <p:spPr>
          <a:xfrm>
            <a:off x="5578190" y="200173"/>
            <a:ext cx="6412843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matic SC" pitchFamily="2" charset="-79"/>
                <a:ea typeface="+mj-ea"/>
                <a:cs typeface="Amatic SC" pitchFamily="2" charset="-79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Amatic SC"/>
                <a:cs typeface="Amatic SC"/>
              </a:rPr>
              <a:t>Today’s Workforce Expect…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46C8674-F794-4F59-A15D-50DC8682BA33}"/>
              </a:ext>
            </a:extLst>
          </p:cNvPr>
          <p:cNvSpPr txBox="1">
            <a:spLocks/>
          </p:cNvSpPr>
          <p:nvPr/>
        </p:nvSpPr>
        <p:spPr>
          <a:xfrm>
            <a:off x="5678873" y="1255952"/>
            <a:ext cx="6418440" cy="4595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Josefin Slab" panose="02000000000000000000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Autonomy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Feedback (give &amp; receive)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Respect &amp; recognition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Diversity &amp; inclusion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Education &amp; professional development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Competitive benefits &amp; compensation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Josefin Slab"/>
                <a:ea typeface="Josefin Slab"/>
                <a:cs typeface="Arial"/>
              </a:rPr>
              <a:t>PURPOSE! (something larger)</a:t>
            </a:r>
          </a:p>
        </p:txBody>
      </p:sp>
    </p:spTree>
    <p:extLst>
      <p:ext uri="{BB962C8B-B14F-4D97-AF65-F5344CB8AC3E}">
        <p14:creationId xmlns:p14="http://schemas.microsoft.com/office/powerpoint/2010/main" val="606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46C7D8"/>
      </a:dk2>
      <a:lt2>
        <a:srgbClr val="E7E6E6"/>
      </a:lt2>
      <a:accent1>
        <a:srgbClr val="46C7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6C7D8"/>
      </a:accent5>
      <a:accent6>
        <a:srgbClr val="46C7D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9A72B5B831D7428DDDBEC99A770F2E" ma:contentTypeVersion="4" ma:contentTypeDescription="Create a new document." ma:contentTypeScope="" ma:versionID="01048c5532709b462403ea80d38ec525">
  <xsd:schema xmlns:xsd="http://www.w3.org/2001/XMLSchema" xmlns:xs="http://www.w3.org/2001/XMLSchema" xmlns:p="http://schemas.microsoft.com/office/2006/metadata/properties" xmlns:ns2="c894b3c5-c6d4-4747-9cc8-d500f9512155" targetNamespace="http://schemas.microsoft.com/office/2006/metadata/properties" ma:root="true" ma:fieldsID="996dbfca619487cb5a0770631958421e" ns2:_="">
    <xsd:import namespace="c894b3c5-c6d4-4747-9cc8-d500f95121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4b3c5-c6d4-4747-9cc8-d500f95121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54F6E2-19AB-46D4-B2CA-95048B57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BB5283-81B1-4E1F-862C-3E3783DD02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94b3c5-c6d4-4747-9cc8-d500f9512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7FA95A-7776-42F3-B0AC-0A4DADB42EE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8a9a48ef-e697-4055-9eef-f0a33912d74e"/>
    <ds:schemaRef ds:uri="614f59d7-2ecb-4bf0-a2f5-11c31f3641d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3529</TotalTime>
  <Words>1240</Words>
  <Application>Microsoft Macintosh PowerPoint</Application>
  <PresentationFormat>Widescreen</PresentationFormat>
  <Paragraphs>258</Paragraphs>
  <Slides>42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Amatic SC</vt:lpstr>
      <vt:lpstr>Calibri</vt:lpstr>
      <vt:lpstr>Arial</vt:lpstr>
      <vt:lpstr>Josefin Slab</vt:lpstr>
      <vt:lpstr>1_Office Theme</vt:lpstr>
      <vt:lpstr>PowerPoint Presentation</vt:lpstr>
      <vt:lpstr>Let’s Talk About…</vt:lpstr>
      <vt:lpstr>YAME</vt:lpstr>
      <vt:lpstr>About the YAME Initiative</vt:lpstr>
      <vt:lpstr>Why Focus on Young Adults?</vt:lpstr>
      <vt:lpstr>Co-op Members  </vt:lpstr>
      <vt:lpstr>PowerPoint Presentation</vt:lpstr>
      <vt:lpstr>Why Focus on Young Adults (Members &amp; Employees)?</vt:lpstr>
      <vt:lpstr>Today’s Members Expect… </vt:lpstr>
      <vt:lpstr>PowerPoint Presentation</vt:lpstr>
      <vt:lpstr>Let’s Chat</vt:lpstr>
      <vt:lpstr>Phase 1: Externally Focused</vt:lpstr>
      <vt:lpstr>PowerPoint Presentation</vt:lpstr>
      <vt:lpstr>Research to Inform YAME Strategy</vt:lpstr>
      <vt:lpstr>Focus Group Takeaways</vt:lpstr>
      <vt:lpstr>Focus Group Takeaways</vt:lpstr>
      <vt:lpstr>PowerPoint Presentation</vt:lpstr>
      <vt:lpstr>YAME Phase 1 Resources</vt:lpstr>
      <vt:lpstr>PowerPoint Presentation</vt:lpstr>
      <vt:lpstr>Phase 2: Internally Focused</vt:lpstr>
      <vt:lpstr>Phase 2 Overview</vt:lpstr>
      <vt:lpstr>Research Guided by Members</vt:lpstr>
      <vt:lpstr>Phase 2 Resources</vt:lpstr>
      <vt:lpstr>PowerPoint Presentation</vt:lpstr>
      <vt:lpstr>Let’s Start Thinking!</vt:lpstr>
      <vt:lpstr>A Look Inside the 6 Areas</vt:lpstr>
      <vt:lpstr>1. Assessment &amp; Buy-In</vt:lpstr>
      <vt:lpstr>2.Employer Branding &amp; Talent Acquisition</vt:lpstr>
      <vt:lpstr>3. They’re Hired. Now What?</vt:lpstr>
      <vt:lpstr>Resource: Job Role  Elevator Speech</vt:lpstr>
      <vt:lpstr>Resource: Yearlong  Onboarding Plan</vt:lpstr>
      <vt:lpstr>4. Ongoing        Employee Education</vt:lpstr>
      <vt:lpstr>Resource: Asset Pack</vt:lpstr>
      <vt:lpstr>PowerPoint Presentation</vt:lpstr>
      <vt:lpstr>Add fire hydrant slide add site map download info</vt:lpstr>
      <vt:lpstr>5. Culture &amp; Leadership</vt:lpstr>
      <vt:lpstr>PowerPoint Presentation</vt:lpstr>
      <vt:lpstr>5. Culture &amp; Leadership</vt:lpstr>
      <vt:lpstr>6. Example Bank</vt:lpstr>
      <vt:lpstr>Content Boosts</vt:lpstr>
      <vt:lpstr>What Can We Do to Engage Members &amp; Employees?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Giles, Maura</dc:creator>
  <cp:lastModifiedBy>Tommy Campbell</cp:lastModifiedBy>
  <cp:revision>246</cp:revision>
  <dcterms:created xsi:type="dcterms:W3CDTF">2021-03-04T21:19:37Z</dcterms:created>
  <dcterms:modified xsi:type="dcterms:W3CDTF">2021-11-22T21:53:44Z</dcterms:modified>
</cp:coreProperties>
</file>