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41"/>
    <p:restoredTop sz="96327"/>
  </p:normalViewPr>
  <p:slideViewPr>
    <p:cSldViewPr snapToGrid="0" snapToObjects="1">
      <p:cViewPr>
        <p:scale>
          <a:sx n="108" d="100"/>
          <a:sy n="108" d="100"/>
        </p:scale>
        <p:origin x="264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99187-19E1-8F49-BDBE-01CA55C98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148AF6-677F-DC4B-8A54-5ADD1D07D6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4CC63-0CBC-AB40-A13F-73ADE8F93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B4F7B-FBD2-8B4D-A41A-1FCAB1D4FC73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59DC6-E3F2-664F-BCB6-1BFD00E6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2C878-761F-A448-AC4D-56BF4E146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72090-DAC9-D846-9B60-FF6DDD708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592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A7D8E-C7A7-6540-97F3-3B1A54F82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7B15C4-CB0E-0D45-BA38-7354A563B4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3A68E3-D9C6-B040-8357-5791C8019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B4F7B-FBD2-8B4D-A41A-1FCAB1D4FC73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450BF-5D01-FF4A-BCBF-611AD47DE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C249C-7985-D242-8CD8-FAF3CFF85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72090-DAC9-D846-9B60-FF6DDD708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604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70E6D4-40C4-854B-870F-E1C3C048E6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4FE6B-37DC-0A40-A8EB-48A7178EA0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4C0BB-C141-DA40-B917-AB39F1947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B4F7B-FBD2-8B4D-A41A-1FCAB1D4FC73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3D3F5-A111-E646-A993-E73607457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08BDB-B30A-6442-A8B3-1F5CD331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72090-DAC9-D846-9B60-FF6DDD708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032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780C2-E109-DF4C-978D-0844C0779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E0F14-450B-DD42-A563-A54717040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801389-0437-3D45-96E3-2C9FA9866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B4F7B-FBD2-8B4D-A41A-1FCAB1D4FC73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2F97D-36A9-D549-AFD2-E9CC12684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B9D01-C61F-6745-936D-ED892ACD7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72090-DAC9-D846-9B60-FF6DDD708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174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FDA8B-9AF4-5642-9A6F-6241764B5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C51C13-3FFE-624E-A3B7-A87C658EE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29024-9982-D54F-A4D2-2A48453C2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B4F7B-FBD2-8B4D-A41A-1FCAB1D4FC73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F99AE-F028-7646-849E-48403F39A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5AF7E-735E-854E-8068-80BC749EE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72090-DAC9-D846-9B60-FF6DDD708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00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39DCC-94D3-964B-BADE-AE19B0A07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A0B34-5F66-6142-9C90-4F3769DC72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270936-DA26-5D44-83DE-5562AF23D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DA13B1-8C36-0F48-B520-4F53C6F4B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B4F7B-FBD2-8B4D-A41A-1FCAB1D4FC73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19428C-E1BB-FF4A-8A47-5A4E1EF0C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3E3C76-19EB-6F4D-BBA2-CB225D65F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72090-DAC9-D846-9B60-FF6DDD708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62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02F26-550D-8741-B8F5-DFBF90916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D18235-4F32-F441-B82D-81D2C2BEE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B423A7-B0C7-6B45-831C-4F4E28F48A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BEE56E-AAD8-9542-A23E-9CF14A8020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7C075B-C2BC-6140-B02F-43C5F325AA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525DD6-C6F9-6942-A7FA-EE4CE5D2B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B4F7B-FBD2-8B4D-A41A-1FCAB1D4FC73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FC3D5D-D824-EB47-8002-718D8FAA7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D9DE9F-A276-9A41-983C-63847B2EE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72090-DAC9-D846-9B60-FF6DDD708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382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31F14-5DA2-BF41-AA24-D781D47FB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E4D133-CEFB-5C46-97D4-14E8F4508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B4F7B-FBD2-8B4D-A41A-1FCAB1D4FC73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D68BFD-343F-7049-82A2-93A55B544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538389-FAA9-7145-A2AF-81C3E3EA0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72090-DAC9-D846-9B60-FF6DDD708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148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2066E5-59E4-1141-9623-0928A95FE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B4F7B-FBD2-8B4D-A41A-1FCAB1D4FC73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3031CC-9E0D-644F-80A3-DF2B57BA0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D7273F-9728-CF4A-BC9C-864136971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72090-DAC9-D846-9B60-FF6DDD708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421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240DB-7BBD-4547-97DC-37390F4A7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9D1C1-2AAE-C347-9602-49D509564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44EB0E-97C5-AA41-8DFA-F791B0000D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344497-5869-D64B-AC2F-3BEDD9D35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B4F7B-FBD2-8B4D-A41A-1FCAB1D4FC73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EFE875-0931-9445-B2A0-64A5EC457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874C80-7B01-A649-B0A8-49F6D06BF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72090-DAC9-D846-9B60-FF6DDD708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811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CAF98-D41F-AF4E-A064-A37D52CE4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A445AD-CF3B-CF49-BC11-78EA7FF57B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47A564-A4B2-5B4F-A6CF-4D22446641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7E3573-28D3-9C4F-99C3-480D396E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B4F7B-FBD2-8B4D-A41A-1FCAB1D4FC73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367A19-B3C7-4D4D-BE83-FE1477A6E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5FE3AE-8D14-6044-A59D-C407FA085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72090-DAC9-D846-9B60-FF6DDD708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658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6A95E2-A585-1A46-A75E-5FF668BFA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C81A08-1213-2543-8AEE-DFACED128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532874-02DA-FE45-BE90-8A797AB74D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B4F7B-FBD2-8B4D-A41A-1FCAB1D4FC73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5F7E49-22B3-184E-8933-1AF671CAEE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D54AEE-7538-2C4F-82D7-65C6F2602F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272090-DAC9-D846-9B60-FF6DDD708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93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vmdaec.com/connections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vmdaec.com/connections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irectory.vmdaec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A78C49C-1191-CD46-9563-F58D3D6840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915"/>
          <a:stretch/>
        </p:blipFill>
        <p:spPr>
          <a:xfrm>
            <a:off x="0" y="6339840"/>
            <a:ext cx="12260036" cy="5514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ED8AE7-62C8-784C-904F-935F0AAD67D7}"/>
              </a:ext>
            </a:extLst>
          </p:cNvPr>
          <p:cNvSpPr txBox="1"/>
          <p:nvPr/>
        </p:nvSpPr>
        <p:spPr>
          <a:xfrm>
            <a:off x="132080" y="121920"/>
            <a:ext cx="6837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Digital Media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4836E9-DEEF-074D-8340-55F1213AFAA2}"/>
              </a:ext>
            </a:extLst>
          </p:cNvPr>
          <p:cNvSpPr txBox="1"/>
          <p:nvPr/>
        </p:nvSpPr>
        <p:spPr>
          <a:xfrm>
            <a:off x="488559" y="706695"/>
            <a:ext cx="7223760" cy="4814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Clr>
                <a:srgbClr val="2394CA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Connections</a:t>
            </a:r>
          </a:p>
          <a:p>
            <a:pPr marL="285750" indent="-285750">
              <a:lnSpc>
                <a:spcPct val="250000"/>
              </a:lnSpc>
              <a:buClr>
                <a:srgbClr val="2394CA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Flowcodes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Proxima Nova" panose="02000506030000020004" pitchFamily="2" charset="0"/>
            </a:endParaRPr>
          </a:p>
          <a:p>
            <a:pPr marL="285750" indent="-285750">
              <a:lnSpc>
                <a:spcPct val="250000"/>
              </a:lnSpc>
              <a:buClr>
                <a:srgbClr val="2394CA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Online Directory</a:t>
            </a:r>
          </a:p>
          <a:p>
            <a:pPr marL="285750" indent="-285750">
              <a:lnSpc>
                <a:spcPct val="250000"/>
              </a:lnSpc>
              <a:buClr>
                <a:srgbClr val="2394CA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Legislative Guides</a:t>
            </a:r>
          </a:p>
          <a:p>
            <a:pPr marL="285750" indent="-285750">
              <a:lnSpc>
                <a:spcPct val="250000"/>
              </a:lnSpc>
              <a:buClr>
                <a:srgbClr val="2394CA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Digimags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Proxima Nova" panose="02000506030000020004" pitchFamily="2" charset="0"/>
            </a:endParaRPr>
          </a:p>
          <a:p>
            <a:pPr marL="285750" indent="-285750">
              <a:lnSpc>
                <a:spcPct val="250000"/>
              </a:lnSpc>
              <a:buClr>
                <a:srgbClr val="2394CA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E-newsletters</a:t>
            </a:r>
          </a:p>
          <a:p>
            <a:pPr marL="285750" indent="-285750">
              <a:lnSpc>
                <a:spcPct val="250000"/>
              </a:lnSpc>
              <a:buClr>
                <a:srgbClr val="2394CA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co-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opliving.com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 redesign</a:t>
            </a:r>
          </a:p>
        </p:txBody>
      </p:sp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73657FC8-C8DE-2B4C-A152-C0CF90FDB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4492" y="453152"/>
            <a:ext cx="8244188" cy="549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573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A78C49C-1191-CD46-9563-F58D3D6840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915"/>
          <a:stretch/>
        </p:blipFill>
        <p:spPr>
          <a:xfrm>
            <a:off x="0" y="6339840"/>
            <a:ext cx="12260036" cy="5514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ED8AE7-62C8-784C-904F-935F0AAD67D7}"/>
              </a:ext>
            </a:extLst>
          </p:cNvPr>
          <p:cNvSpPr txBox="1"/>
          <p:nvPr/>
        </p:nvSpPr>
        <p:spPr>
          <a:xfrm>
            <a:off x="132080" y="121920"/>
            <a:ext cx="6837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Co-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opliving.com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 redesign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70FE7F-DFBB-3D4F-B2FA-7CD9C29ECE14}"/>
              </a:ext>
            </a:extLst>
          </p:cNvPr>
          <p:cNvSpPr txBox="1"/>
          <p:nvPr/>
        </p:nvSpPr>
        <p:spPr>
          <a:xfrm>
            <a:off x="547175" y="833204"/>
            <a:ext cx="4692090" cy="5506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Clr>
                <a:srgbClr val="2394CA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NEW FOR 2022! (Finally)</a:t>
            </a:r>
          </a:p>
          <a:p>
            <a:pPr marL="285750" indent="-285750">
              <a:lnSpc>
                <a:spcPct val="250000"/>
              </a:lnSpc>
              <a:buClr>
                <a:srgbClr val="2394CA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New look! More features!</a:t>
            </a:r>
          </a:p>
          <a:p>
            <a:pPr marL="285750" indent="-285750">
              <a:lnSpc>
                <a:spcPct val="250000"/>
              </a:lnSpc>
              <a:buClr>
                <a:srgbClr val="2394CA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More of a community and lifestyle focus</a:t>
            </a:r>
          </a:p>
          <a:p>
            <a:pPr marL="285750" indent="-285750">
              <a:lnSpc>
                <a:spcPct val="250000"/>
              </a:lnSpc>
              <a:buClr>
                <a:srgbClr val="2394CA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More content from the stories in the issues of the magazine</a:t>
            </a:r>
          </a:p>
          <a:p>
            <a:pPr marL="285750" indent="-285750">
              <a:lnSpc>
                <a:spcPct val="250000"/>
              </a:lnSpc>
              <a:buClr>
                <a:srgbClr val="2394CA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Additional photos, videos, links, etc.</a:t>
            </a:r>
          </a:p>
          <a:p>
            <a:pPr marL="285750" indent="-285750">
              <a:lnSpc>
                <a:spcPct val="250000"/>
              </a:lnSpc>
              <a:buClr>
                <a:srgbClr val="2394CA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Web only content</a:t>
            </a:r>
          </a:p>
          <a:p>
            <a:pPr marL="285750" indent="-285750">
              <a:lnSpc>
                <a:spcPct val="250000"/>
              </a:lnSpc>
              <a:buClr>
                <a:srgbClr val="2394CA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More interactive features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D36DAA-F00A-3347-9594-CDBF21D54373}"/>
              </a:ext>
            </a:extLst>
          </p:cNvPr>
          <p:cNvSpPr txBox="1"/>
          <p:nvPr/>
        </p:nvSpPr>
        <p:spPr>
          <a:xfrm>
            <a:off x="5568457" y="833204"/>
            <a:ext cx="6261079" cy="2736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Clr>
                <a:srgbClr val="2394CA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Contest only online</a:t>
            </a:r>
          </a:p>
          <a:p>
            <a:pPr marL="285750" indent="-285750">
              <a:lnSpc>
                <a:spcPct val="250000"/>
              </a:lnSpc>
              <a:buClr>
                <a:srgbClr val="2394CA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Updated frequently – will keep visitors coming back.</a:t>
            </a:r>
          </a:p>
          <a:p>
            <a:pPr marL="285750" indent="-285750">
              <a:lnSpc>
                <a:spcPct val="250000"/>
              </a:lnSpc>
              <a:buClr>
                <a:srgbClr val="2394CA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A lot more exciting features to come!</a:t>
            </a:r>
          </a:p>
          <a:p>
            <a:pPr marL="285750" indent="-285750">
              <a:lnSpc>
                <a:spcPct val="250000"/>
              </a:lnSpc>
              <a:buClr>
                <a:srgbClr val="2394CA"/>
              </a:buClr>
              <a:buSzPct val="2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Proxima Nova" panose="02000506030000020004" pitchFamily="2" charset="0"/>
            </a:endParaRPr>
          </a:p>
        </p:txBody>
      </p:sp>
      <p:pic>
        <p:nvPicPr>
          <p:cNvPr id="4" name="Picture 3" descr="A blue curtain with white text&#10;&#10;Description automatically generated with low confidence">
            <a:extLst>
              <a:ext uri="{FF2B5EF4-FFF2-40B4-BE49-F238E27FC236}">
                <a16:creationId xmlns:a16="http://schemas.microsoft.com/office/drawing/2014/main" id="{37A37239-63C5-3F40-93B7-4C1053656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934" y="3204038"/>
            <a:ext cx="4585589" cy="300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880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A78C49C-1191-CD46-9563-F58D3D6840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915"/>
          <a:stretch/>
        </p:blipFill>
        <p:spPr>
          <a:xfrm>
            <a:off x="0" y="6339840"/>
            <a:ext cx="12260036" cy="5514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ED8AE7-62C8-784C-904F-935F0AAD67D7}"/>
              </a:ext>
            </a:extLst>
          </p:cNvPr>
          <p:cNvSpPr txBox="1"/>
          <p:nvPr/>
        </p:nvSpPr>
        <p:spPr>
          <a:xfrm>
            <a:off x="132080" y="121920"/>
            <a:ext cx="68376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Connections</a:t>
            </a:r>
          </a:p>
          <a:p>
            <a:r>
              <a:rPr lang="en-US" sz="2400" dirty="0" err="1">
                <a:solidFill>
                  <a:srgbClr val="0563C1"/>
                </a:solidFill>
                <a:latin typeface="Proxima Nova" panose="02000506030000020004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vmdaec.com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Proxima Nova" panose="02000506030000020004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/connections/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Proxima Nova" panose="02000506030000020004" pitchFamily="2" charset="0"/>
            </a:endParaRPr>
          </a:p>
          <a:p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Proxima Nova" panose="02000506030000020004" pitchFamily="2" charset="0"/>
            </a:endParaRP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1E05412-87BB-A348-9C97-2BEB961516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3507" y="504091"/>
            <a:ext cx="6558284" cy="5146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70FE7F-DFBB-3D4F-B2FA-7CD9C29ECE14}"/>
              </a:ext>
            </a:extLst>
          </p:cNvPr>
          <p:cNvSpPr txBox="1"/>
          <p:nvPr/>
        </p:nvSpPr>
        <p:spPr>
          <a:xfrm>
            <a:off x="547175" y="1248959"/>
            <a:ext cx="7223760" cy="4814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Clr>
                <a:srgbClr val="2394CA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Published twice a month</a:t>
            </a:r>
          </a:p>
          <a:p>
            <a:pPr marL="285750" indent="-285750">
              <a:lnSpc>
                <a:spcPct val="250000"/>
              </a:lnSpc>
              <a:buClr>
                <a:srgbClr val="2394CA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Blog style</a:t>
            </a:r>
          </a:p>
          <a:p>
            <a:pPr marL="285750" indent="-285750">
              <a:lnSpc>
                <a:spcPct val="250000"/>
              </a:lnSpc>
              <a:buClr>
                <a:srgbClr val="2394CA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Easy to share, print and save articles</a:t>
            </a:r>
          </a:p>
          <a:p>
            <a:pPr marL="285750" indent="-285750">
              <a:lnSpc>
                <a:spcPct val="250000"/>
              </a:lnSpc>
              <a:buClr>
                <a:srgbClr val="2394CA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Up-to-date information</a:t>
            </a:r>
          </a:p>
          <a:p>
            <a:pPr marL="285750" indent="-285750">
              <a:lnSpc>
                <a:spcPct val="250000"/>
              </a:lnSpc>
              <a:buClr>
                <a:srgbClr val="2394CA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Photo Galleries</a:t>
            </a:r>
          </a:p>
          <a:p>
            <a:pPr marL="285750" indent="-285750">
              <a:lnSpc>
                <a:spcPct val="250000"/>
              </a:lnSpc>
              <a:buClr>
                <a:srgbClr val="2394CA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Videos</a:t>
            </a:r>
          </a:p>
          <a:p>
            <a:pPr marL="285750" indent="-285750">
              <a:lnSpc>
                <a:spcPct val="250000"/>
              </a:lnSpc>
              <a:buClr>
                <a:srgbClr val="2394CA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Links</a:t>
            </a:r>
          </a:p>
        </p:txBody>
      </p:sp>
    </p:spTree>
    <p:extLst>
      <p:ext uri="{BB962C8B-B14F-4D97-AF65-F5344CB8AC3E}">
        <p14:creationId xmlns:p14="http://schemas.microsoft.com/office/powerpoint/2010/main" val="846187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A78C49C-1191-CD46-9563-F58D3D6840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915"/>
          <a:stretch/>
        </p:blipFill>
        <p:spPr>
          <a:xfrm>
            <a:off x="0" y="6339840"/>
            <a:ext cx="12260036" cy="5514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ED8AE7-62C8-784C-904F-935F0AAD67D7}"/>
              </a:ext>
            </a:extLst>
          </p:cNvPr>
          <p:cNvSpPr txBox="1"/>
          <p:nvPr/>
        </p:nvSpPr>
        <p:spPr>
          <a:xfrm>
            <a:off x="132080" y="121920"/>
            <a:ext cx="68376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Connections</a:t>
            </a:r>
          </a:p>
          <a:p>
            <a:r>
              <a:rPr lang="en-US" sz="2400" dirty="0" err="1">
                <a:solidFill>
                  <a:srgbClr val="0563C1"/>
                </a:solidFill>
                <a:latin typeface="Proxima Nova" panose="02000506030000020004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vmdaec.com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Proxima Nova" panose="02000506030000020004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/connections/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Proxima Nova" panose="02000506030000020004" pitchFamily="2" charset="0"/>
            </a:endParaRPr>
          </a:p>
          <a:p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Proxima Nova" panose="0200050603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70FE7F-DFBB-3D4F-B2FA-7CD9C29ECE14}"/>
              </a:ext>
            </a:extLst>
          </p:cNvPr>
          <p:cNvSpPr txBox="1"/>
          <p:nvPr/>
        </p:nvSpPr>
        <p:spPr>
          <a:xfrm>
            <a:off x="547175" y="1248959"/>
            <a:ext cx="7223760" cy="1351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Clr>
                <a:srgbClr val="2394CA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From October 1</a:t>
            </a:r>
            <a:r>
              <a:rPr lang="en-US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st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 until November 15</a:t>
            </a:r>
            <a:r>
              <a:rPr lang="en-US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th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 (3 issues) - </a:t>
            </a:r>
            <a:r>
              <a:rPr lang="en-US" b="1" dirty="0"/>
              <a:t>1,854 Pageviews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Proxima Nova" panose="02000506030000020004" pitchFamily="2" charset="0"/>
            </a:endParaRPr>
          </a:p>
          <a:p>
            <a:pPr marL="285750" indent="-285750">
              <a:lnSpc>
                <a:spcPct val="250000"/>
              </a:lnSpc>
              <a:buClr>
                <a:srgbClr val="2394CA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We send out approx. 300 emails each issue</a:t>
            </a:r>
          </a:p>
        </p:txBody>
      </p:sp>
      <p:pic>
        <p:nvPicPr>
          <p:cNvPr id="3" name="Picture 2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3BF1152C-8D54-F840-87C2-F1BCB0F62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646" y="3243294"/>
            <a:ext cx="9483969" cy="27214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8144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A78C49C-1191-CD46-9563-F58D3D6840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915"/>
          <a:stretch/>
        </p:blipFill>
        <p:spPr>
          <a:xfrm>
            <a:off x="0" y="6339840"/>
            <a:ext cx="12260036" cy="5514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ED8AE7-62C8-784C-904F-935F0AAD67D7}"/>
              </a:ext>
            </a:extLst>
          </p:cNvPr>
          <p:cNvSpPr txBox="1"/>
          <p:nvPr/>
        </p:nvSpPr>
        <p:spPr>
          <a:xfrm>
            <a:off x="132080" y="121920"/>
            <a:ext cx="6837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Flowcodes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Proxima Nova" panose="0200050603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70FE7F-DFBB-3D4F-B2FA-7CD9C29ECE14}"/>
              </a:ext>
            </a:extLst>
          </p:cNvPr>
          <p:cNvSpPr txBox="1"/>
          <p:nvPr/>
        </p:nvSpPr>
        <p:spPr>
          <a:xfrm>
            <a:off x="547175" y="789493"/>
            <a:ext cx="7223760" cy="5506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Clr>
                <a:srgbClr val="2394CA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Easy way to share information</a:t>
            </a:r>
          </a:p>
          <a:p>
            <a:pPr marL="285750" indent="-285750">
              <a:lnSpc>
                <a:spcPct val="250000"/>
              </a:lnSpc>
              <a:buClr>
                <a:srgbClr val="2394CA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Direct people online to read more, photo galleries,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videos, online surveys and much more</a:t>
            </a:r>
          </a:p>
          <a:p>
            <a:pPr marL="285750" indent="-285750">
              <a:lnSpc>
                <a:spcPct val="250000"/>
              </a:lnSpc>
              <a:buClr>
                <a:srgbClr val="2394CA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Makes that connection between the print and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digital platforms</a:t>
            </a:r>
          </a:p>
          <a:p>
            <a:pPr marL="285750" indent="-285750">
              <a:lnSpc>
                <a:spcPct val="250000"/>
              </a:lnSpc>
              <a:buClr>
                <a:srgbClr val="2394CA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Very easy to use with today’s technology</a:t>
            </a:r>
          </a:p>
          <a:p>
            <a:pPr marL="285750" indent="-285750">
              <a:lnSpc>
                <a:spcPct val="250000"/>
              </a:lnSpc>
              <a:buClr>
                <a:srgbClr val="2394CA"/>
              </a:buClr>
              <a:buSzPct val="2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Proxima Nova" panose="02000506030000020004" pitchFamily="2" charset="0"/>
            </a:endParaRPr>
          </a:p>
          <a:p>
            <a:pPr marL="285750" indent="-285750">
              <a:lnSpc>
                <a:spcPct val="250000"/>
              </a:lnSpc>
              <a:buClr>
                <a:srgbClr val="2394CA"/>
              </a:buClr>
              <a:buSzPct val="2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Proxima Nova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D1F5EA-9158-0946-A00E-6D98DBE20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929" y="161033"/>
            <a:ext cx="5089646" cy="607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758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A78C49C-1191-CD46-9563-F58D3D6840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915"/>
          <a:stretch/>
        </p:blipFill>
        <p:spPr>
          <a:xfrm>
            <a:off x="0" y="6339840"/>
            <a:ext cx="12260036" cy="5514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ED8AE7-62C8-784C-904F-935F0AAD67D7}"/>
              </a:ext>
            </a:extLst>
          </p:cNvPr>
          <p:cNvSpPr txBox="1"/>
          <p:nvPr/>
        </p:nvSpPr>
        <p:spPr>
          <a:xfrm>
            <a:off x="132080" y="121920"/>
            <a:ext cx="6837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Flowcodes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Proxima Nova" panose="0200050603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70FE7F-DFBB-3D4F-B2FA-7CD9C29ECE14}"/>
              </a:ext>
            </a:extLst>
          </p:cNvPr>
          <p:cNvSpPr txBox="1"/>
          <p:nvPr/>
        </p:nvSpPr>
        <p:spPr>
          <a:xfrm>
            <a:off x="547175" y="789493"/>
            <a:ext cx="7223760" cy="1351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Clr>
                <a:srgbClr val="2394CA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Can be used in multiple places</a:t>
            </a:r>
          </a:p>
          <a:p>
            <a:pPr marL="285750" indent="-285750">
              <a:lnSpc>
                <a:spcPct val="250000"/>
              </a:lnSpc>
              <a:buClr>
                <a:srgbClr val="2394CA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Analytics &amp; Data </a:t>
            </a:r>
          </a:p>
        </p:txBody>
      </p:sp>
      <p:pic>
        <p:nvPicPr>
          <p:cNvPr id="4" name="Picture 3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7609D3B0-2EB7-634F-9F47-95A55B370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558" y="2854604"/>
            <a:ext cx="5015052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19CEFCD9-50D9-EE41-8D44-D24A7B15E6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607" y="2548347"/>
            <a:ext cx="3059829" cy="3059829"/>
          </a:xfrm>
          <a:prstGeom prst="rect">
            <a:avLst/>
          </a:prstGeom>
        </p:spPr>
      </p:pic>
      <p:pic>
        <p:nvPicPr>
          <p:cNvPr id="9" name="Picture 8" descr="Qr code&#10;&#10;Description automatically generated">
            <a:extLst>
              <a:ext uri="{FF2B5EF4-FFF2-40B4-BE49-F238E27FC236}">
                <a16:creationId xmlns:a16="http://schemas.microsoft.com/office/drawing/2014/main" id="{82DA66B7-CB22-6949-BCD2-24AE0D293B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5776" y="176648"/>
            <a:ext cx="1957755" cy="1957755"/>
          </a:xfrm>
          <a:prstGeom prst="rect">
            <a:avLst/>
          </a:prstGeom>
        </p:spPr>
      </p:pic>
      <p:pic>
        <p:nvPicPr>
          <p:cNvPr id="11" name="Picture 10" descr="A picture containing qr code&#10;&#10;Description automatically generated">
            <a:extLst>
              <a:ext uri="{FF2B5EF4-FFF2-40B4-BE49-F238E27FC236}">
                <a16:creationId xmlns:a16="http://schemas.microsoft.com/office/drawing/2014/main" id="{1020B49E-E73A-ED4C-B061-9ECC962952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4556" y="197293"/>
            <a:ext cx="1957755" cy="19577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47A55C5-9528-0243-8963-CA916C8D3272}"/>
              </a:ext>
            </a:extLst>
          </p:cNvPr>
          <p:cNvSpPr txBox="1"/>
          <p:nvPr/>
        </p:nvSpPr>
        <p:spPr>
          <a:xfrm>
            <a:off x="1520390" y="5793174"/>
            <a:ext cx="15854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Ice Cream Trail</a:t>
            </a:r>
          </a:p>
          <a:p>
            <a:pPr algn="ctr"/>
            <a:r>
              <a:rPr lang="en-US" b="1" dirty="0"/>
              <a:t>1,258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9BA2AE-83CE-7C4E-AAF1-CDBE371A28EC}"/>
              </a:ext>
            </a:extLst>
          </p:cNvPr>
          <p:cNvSpPr txBox="1"/>
          <p:nvPr/>
        </p:nvSpPr>
        <p:spPr>
          <a:xfrm>
            <a:off x="4877696" y="2235251"/>
            <a:ext cx="1696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PGEC </a:t>
            </a:r>
            <a:r>
              <a:rPr lang="en-US" dirty="0" err="1"/>
              <a:t>Ruralband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2C49E8-441C-304A-BE1A-8AF1C7B4B3A9}"/>
              </a:ext>
            </a:extLst>
          </p:cNvPr>
          <p:cNvSpPr txBox="1"/>
          <p:nvPr/>
        </p:nvSpPr>
        <p:spPr>
          <a:xfrm>
            <a:off x="7178987" y="2179015"/>
            <a:ext cx="2268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Scholarship Donations</a:t>
            </a:r>
          </a:p>
        </p:txBody>
      </p:sp>
      <p:pic>
        <p:nvPicPr>
          <p:cNvPr id="18" name="Picture 17" descr="Qr code&#10;&#10;Description automatically generated with medium confidence">
            <a:extLst>
              <a:ext uri="{FF2B5EF4-FFF2-40B4-BE49-F238E27FC236}">
                <a16:creationId xmlns:a16="http://schemas.microsoft.com/office/drawing/2014/main" id="{530D1F05-BD6C-CA48-8A23-D32A85C61E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7696" y="156640"/>
            <a:ext cx="1957755" cy="195775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8F536A3-2767-0B46-A869-08FA79D6EA92}"/>
              </a:ext>
            </a:extLst>
          </p:cNvPr>
          <p:cNvSpPr txBox="1"/>
          <p:nvPr/>
        </p:nvSpPr>
        <p:spPr>
          <a:xfrm>
            <a:off x="9791416" y="2087646"/>
            <a:ext cx="18664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2021 Fall Travel &amp;</a:t>
            </a:r>
          </a:p>
          <a:p>
            <a:pPr algn="ctr"/>
            <a:r>
              <a:rPr lang="en-US" dirty="0"/>
              <a:t>Festival Guide</a:t>
            </a:r>
          </a:p>
        </p:txBody>
      </p:sp>
    </p:spTree>
    <p:extLst>
      <p:ext uri="{BB962C8B-B14F-4D97-AF65-F5344CB8AC3E}">
        <p14:creationId xmlns:p14="http://schemas.microsoft.com/office/powerpoint/2010/main" val="3056746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A78C49C-1191-CD46-9563-F58D3D6840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915"/>
          <a:stretch/>
        </p:blipFill>
        <p:spPr>
          <a:xfrm>
            <a:off x="0" y="6339840"/>
            <a:ext cx="12260036" cy="5514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ED8AE7-62C8-784C-904F-935F0AAD67D7}"/>
              </a:ext>
            </a:extLst>
          </p:cNvPr>
          <p:cNvSpPr txBox="1"/>
          <p:nvPr/>
        </p:nvSpPr>
        <p:spPr>
          <a:xfrm>
            <a:off x="132080" y="121920"/>
            <a:ext cx="6837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Online Directory</a:t>
            </a:r>
          </a:p>
          <a:p>
            <a:r>
              <a:rPr lang="en-US" sz="2400" dirty="0" err="1">
                <a:solidFill>
                  <a:srgbClr val="0563C1"/>
                </a:solidFill>
                <a:latin typeface="Proxima Nova" panose="02000506030000020004" pitchFamily="2" charset="0"/>
                <a:hlinkClick r:id="rId3"/>
              </a:rPr>
              <a:t>directory.vmdaec.com</a:t>
            </a:r>
            <a:r>
              <a:rPr lang="en-US" sz="2400" dirty="0">
                <a:solidFill>
                  <a:srgbClr val="0563C1"/>
                </a:solidFill>
                <a:latin typeface="Proxima Nova" panose="02000506030000020004" pitchFamily="2" charset="0"/>
                <a:hlinkClick r:id="rId3"/>
              </a:rPr>
              <a:t>/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Proxima Nova" panose="0200050603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70FE7F-DFBB-3D4F-B2FA-7CD9C29ECE14}"/>
              </a:ext>
            </a:extLst>
          </p:cNvPr>
          <p:cNvSpPr txBox="1"/>
          <p:nvPr/>
        </p:nvSpPr>
        <p:spPr>
          <a:xfrm>
            <a:off x="547175" y="1248959"/>
            <a:ext cx="7223760" cy="3429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Clr>
                <a:srgbClr val="2394CA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Coming in 2022</a:t>
            </a:r>
          </a:p>
          <a:p>
            <a:pPr marL="285750" indent="-285750">
              <a:lnSpc>
                <a:spcPct val="250000"/>
              </a:lnSpc>
              <a:buClr>
                <a:srgbClr val="2394CA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Replaces printed piece</a:t>
            </a:r>
          </a:p>
          <a:p>
            <a:pPr marL="285750" indent="-285750">
              <a:lnSpc>
                <a:spcPct val="250000"/>
              </a:lnSpc>
              <a:buClr>
                <a:srgbClr val="2394CA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Easy to use and navigate</a:t>
            </a:r>
          </a:p>
          <a:p>
            <a:pPr marL="285750" indent="-285750">
              <a:lnSpc>
                <a:spcPct val="250000"/>
              </a:lnSpc>
              <a:buClr>
                <a:srgbClr val="2394CA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Highlights Associate Members</a:t>
            </a:r>
          </a:p>
          <a:p>
            <a:pPr marL="285750" indent="-285750">
              <a:lnSpc>
                <a:spcPct val="250000"/>
              </a:lnSpc>
              <a:buClr>
                <a:srgbClr val="2394CA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Mobile friendly</a:t>
            </a:r>
          </a:p>
        </p:txBody>
      </p:sp>
      <p:pic>
        <p:nvPicPr>
          <p:cNvPr id="10" name="Picture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ACAE55E-BE68-CB4D-AB09-225249D25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6660" y="1020879"/>
            <a:ext cx="4585721" cy="4120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85BFE5B-FEFE-F548-9344-798B8F27E7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0842" y="190202"/>
            <a:ext cx="3910009" cy="5781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882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A78C49C-1191-CD46-9563-F58D3D6840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915"/>
          <a:stretch/>
        </p:blipFill>
        <p:spPr>
          <a:xfrm>
            <a:off x="0" y="6339840"/>
            <a:ext cx="12260036" cy="5514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ED8AE7-62C8-784C-904F-935F0AAD67D7}"/>
              </a:ext>
            </a:extLst>
          </p:cNvPr>
          <p:cNvSpPr txBox="1"/>
          <p:nvPr/>
        </p:nvSpPr>
        <p:spPr>
          <a:xfrm>
            <a:off x="132080" y="121920"/>
            <a:ext cx="6837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Legislative Guides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70FE7F-DFBB-3D4F-B2FA-7CD9C29ECE14}"/>
              </a:ext>
            </a:extLst>
          </p:cNvPr>
          <p:cNvSpPr txBox="1"/>
          <p:nvPr/>
        </p:nvSpPr>
        <p:spPr>
          <a:xfrm>
            <a:off x="547175" y="1248959"/>
            <a:ext cx="7223760" cy="4814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Clr>
                <a:srgbClr val="2394CA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Coming in 2022</a:t>
            </a:r>
          </a:p>
          <a:p>
            <a:pPr marL="285750" indent="-285750">
              <a:lnSpc>
                <a:spcPct val="250000"/>
              </a:lnSpc>
              <a:buClr>
                <a:srgbClr val="2394CA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Replaces printed piece</a:t>
            </a:r>
          </a:p>
          <a:p>
            <a:pPr marL="285750" indent="-285750">
              <a:lnSpc>
                <a:spcPct val="250000"/>
              </a:lnSpc>
              <a:buClr>
                <a:srgbClr val="2394CA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Includes Legislators from each state – 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1st time for Delaware</a:t>
            </a:r>
          </a:p>
          <a:p>
            <a:pPr marL="285750" indent="-285750">
              <a:lnSpc>
                <a:spcPct val="250000"/>
              </a:lnSpc>
              <a:buClr>
                <a:srgbClr val="2394CA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Updated along with each states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legislative sites</a:t>
            </a:r>
          </a:p>
          <a:p>
            <a:pPr marL="285750" indent="-285750">
              <a:lnSpc>
                <a:spcPct val="250000"/>
              </a:lnSpc>
              <a:buClr>
                <a:srgbClr val="2394CA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Other interactive tools will be included</a:t>
            </a:r>
          </a:p>
        </p:txBody>
      </p:sp>
      <p:pic>
        <p:nvPicPr>
          <p:cNvPr id="9" name="Picture 8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24C6251D-46C4-4D43-BDE8-91FB0EDC2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5267" y="349162"/>
            <a:ext cx="3196295" cy="1224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9979DFBE-04E2-7C45-8E03-BBDECE8752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8182" y="4044172"/>
            <a:ext cx="3725150" cy="1951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8CF273D-D816-7F4C-9C9F-EFCA71FCBC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6077" y="344486"/>
            <a:ext cx="2307365" cy="3046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C4225B3C-A803-7549-8293-339011A757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3108" y="2949669"/>
            <a:ext cx="2307827" cy="3046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CE178B9-FAAC-0842-90DB-56E72AC6D7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5267" y="1367717"/>
            <a:ext cx="3165300" cy="1212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48F1B3E-49A4-CF43-9CA9-8870D4EEA7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85267" y="2443738"/>
            <a:ext cx="3165300" cy="1212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55610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A78C49C-1191-CD46-9563-F58D3D6840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915"/>
          <a:stretch/>
        </p:blipFill>
        <p:spPr>
          <a:xfrm>
            <a:off x="0" y="6339840"/>
            <a:ext cx="12260036" cy="5514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ED8AE7-62C8-784C-904F-935F0AAD67D7}"/>
              </a:ext>
            </a:extLst>
          </p:cNvPr>
          <p:cNvSpPr txBox="1"/>
          <p:nvPr/>
        </p:nvSpPr>
        <p:spPr>
          <a:xfrm>
            <a:off x="132080" y="121920"/>
            <a:ext cx="6837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DigiMags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Proxima Nova" panose="0200050603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70FE7F-DFBB-3D4F-B2FA-7CD9C29ECE14}"/>
              </a:ext>
            </a:extLst>
          </p:cNvPr>
          <p:cNvSpPr txBox="1"/>
          <p:nvPr/>
        </p:nvSpPr>
        <p:spPr>
          <a:xfrm>
            <a:off x="547175" y="1248959"/>
            <a:ext cx="7223760" cy="4814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Clr>
                <a:srgbClr val="2394CA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Been in use for many years</a:t>
            </a:r>
          </a:p>
          <a:p>
            <a:pPr marL="285750" indent="-285750">
              <a:lnSpc>
                <a:spcPct val="250000"/>
              </a:lnSpc>
              <a:buClr>
                <a:srgbClr val="2394CA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Quad will allow us to add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interactive features that you 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can not do in print</a:t>
            </a:r>
          </a:p>
          <a:p>
            <a:pPr marL="285750" indent="-285750">
              <a:lnSpc>
                <a:spcPct val="250000"/>
              </a:lnSpc>
              <a:buClr>
                <a:srgbClr val="2394CA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Videos, Links, surveys, etc.</a:t>
            </a:r>
          </a:p>
          <a:p>
            <a:pPr marL="285750" indent="-285750">
              <a:lnSpc>
                <a:spcPct val="250000"/>
              </a:lnSpc>
              <a:buClr>
                <a:srgbClr val="2394CA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Analytics on views and 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readers available</a:t>
            </a:r>
          </a:p>
        </p:txBody>
      </p:sp>
      <p:pic>
        <p:nvPicPr>
          <p:cNvPr id="4" name="Picture 3" descr="A picture containing text, newspaper, screenshot&#10;&#10;Description automatically generated">
            <a:extLst>
              <a:ext uri="{FF2B5EF4-FFF2-40B4-BE49-F238E27FC236}">
                <a16:creationId xmlns:a16="http://schemas.microsoft.com/office/drawing/2014/main" id="{7D44648F-65CC-8F4D-B01A-4E7203AFC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675" y="414307"/>
            <a:ext cx="5501191" cy="36608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A picture containing text, person, child&#10;&#10;Description automatically generated">
            <a:extLst>
              <a:ext uri="{FF2B5EF4-FFF2-40B4-BE49-F238E27FC236}">
                <a16:creationId xmlns:a16="http://schemas.microsoft.com/office/drawing/2014/main" id="{0A3EFCB1-18BA-D841-AA48-B13F4477D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0689" y="2267686"/>
            <a:ext cx="3043972" cy="38865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77141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A78C49C-1191-CD46-9563-F58D3D6840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915"/>
          <a:stretch/>
        </p:blipFill>
        <p:spPr>
          <a:xfrm>
            <a:off x="0" y="6339840"/>
            <a:ext cx="12260036" cy="5514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ED8AE7-62C8-784C-904F-935F0AAD67D7}"/>
              </a:ext>
            </a:extLst>
          </p:cNvPr>
          <p:cNvSpPr txBox="1"/>
          <p:nvPr/>
        </p:nvSpPr>
        <p:spPr>
          <a:xfrm>
            <a:off x="132080" y="121920"/>
            <a:ext cx="6837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E-newsletters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70FE7F-DFBB-3D4F-B2FA-7CD9C29ECE14}"/>
              </a:ext>
            </a:extLst>
          </p:cNvPr>
          <p:cNvSpPr txBox="1"/>
          <p:nvPr/>
        </p:nvSpPr>
        <p:spPr>
          <a:xfrm>
            <a:off x="547175" y="1248959"/>
            <a:ext cx="7223760" cy="4814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Clr>
                <a:srgbClr val="2394CA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Sent out twice a month</a:t>
            </a:r>
          </a:p>
          <a:p>
            <a:pPr marL="285750" indent="-285750">
              <a:lnSpc>
                <a:spcPct val="250000"/>
              </a:lnSpc>
              <a:buClr>
                <a:srgbClr val="2394CA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Email list collected from co-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opliving.com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Proxima Nova" panose="02000506030000020004" pitchFamily="2" charset="0"/>
            </a:endParaRPr>
          </a:p>
          <a:p>
            <a:pPr marL="285750" indent="-285750">
              <a:lnSpc>
                <a:spcPct val="250000"/>
              </a:lnSpc>
              <a:buClr>
                <a:srgbClr val="2394CA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Highlight pieces from the current or upcoming magazine</a:t>
            </a:r>
          </a:p>
          <a:p>
            <a:pPr marL="285750" indent="-285750">
              <a:lnSpc>
                <a:spcPct val="250000"/>
              </a:lnSpc>
              <a:buClr>
                <a:srgbClr val="2394CA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Include updates to stories or links to more information</a:t>
            </a:r>
          </a:p>
          <a:p>
            <a:pPr marL="285750" indent="-285750">
              <a:lnSpc>
                <a:spcPct val="250000"/>
              </a:lnSpc>
              <a:buClr>
                <a:srgbClr val="2394CA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Showcase sections from our sites</a:t>
            </a:r>
          </a:p>
          <a:p>
            <a:pPr marL="285750" indent="-285750">
              <a:lnSpc>
                <a:spcPct val="250000"/>
              </a:lnSpc>
              <a:buClr>
                <a:srgbClr val="2394CA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Events will be highlighted with links to register or sponsors</a:t>
            </a:r>
          </a:p>
          <a:p>
            <a:pPr marL="285750" indent="-285750">
              <a:lnSpc>
                <a:spcPct val="250000"/>
              </a:lnSpc>
              <a:buClr>
                <a:srgbClr val="2394CA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rPr>
              <a:t>Advertising opportunities</a:t>
            </a:r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662E52D-EAE5-D641-81D6-33A0BC62C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4996" y="261257"/>
            <a:ext cx="2561690" cy="57417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003879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3F4C970-D383-9345-8B0A-8F29E6B878E5}" vid="{E9B4DDC7-93EF-6C41-B0CA-43F96D7D1E6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1513</TotalTime>
  <Words>348</Words>
  <Application>Microsoft Macintosh PowerPoint</Application>
  <PresentationFormat>Widescreen</PresentationFormat>
  <Paragraphs>72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Proxima Nova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Tommy Campbell</dc:creator>
  <cp:lastModifiedBy>Tommy Campbell</cp:lastModifiedBy>
  <cp:revision>1</cp:revision>
  <dcterms:created xsi:type="dcterms:W3CDTF">2021-11-16T14:40:50Z</dcterms:created>
  <dcterms:modified xsi:type="dcterms:W3CDTF">2021-11-17T15:54:33Z</dcterms:modified>
</cp:coreProperties>
</file>